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72" r:id="rId6"/>
    <p:sldId id="279" r:id="rId7"/>
    <p:sldId id="278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80" d="100"/>
          <a:sy n="80" d="100"/>
        </p:scale>
        <p:origin x="-11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2D53E-E98D-4F63-9E50-B9A96E0C2411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4AAA2-6AD5-4FFB-9443-27FFF1799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AAA2-6AD5-4FFB-9443-27FFF17994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77482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bn-IN" sz="11500" dirty="0" smtClean="0">
                <a:latin typeface="NikoshBAN" pitchFamily="2" charset="0"/>
                <a:cs typeface="NikoshBAN" pitchFamily="2" charset="0"/>
              </a:rPr>
              <a:t>স্বাগ</a:t>
            </a:r>
            <a:r>
              <a:rPr lang="en-US" sz="11500" dirty="0" smtClean="0">
                <a:latin typeface="NikoshBAN" pitchFamily="2" charset="0"/>
                <a:cs typeface="NikoshBAN" pitchFamily="2" charset="0"/>
              </a:rPr>
              <a:t>ত</a:t>
            </a:r>
            <a:r>
              <a:rPr lang="bn-IN" sz="11500" dirty="0" smtClean="0">
                <a:latin typeface="NikoshBAN" pitchFamily="2" charset="0"/>
                <a:cs typeface="NikoshBAN" pitchFamily="2" charset="0"/>
              </a:rPr>
              <a:t>ম</a:t>
            </a:r>
            <a:endParaRPr lang="en-US" sz="115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406630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4343400"/>
            <a:ext cx="7772400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bn-IN" dirty="0" smtClean="0">
                <a:latin typeface="NikoshBAN" pitchFamily="2" charset="0"/>
                <a:cs typeface="NikoshBAN" pitchFamily="2" charset="0"/>
              </a:rPr>
              <a:t>সবাইকে অনেক অনেক ধন্যবাদ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685800"/>
            <a:ext cx="44958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5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0"/>
            <a:ext cx="4343400" cy="16764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ফকরুল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আমিন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2800" dirty="0" smtClean="0">
                <a:latin typeface="NikoshBAN" pitchFamily="2" charset="0"/>
                <a:cs typeface="NikoshBAN" pitchFamily="2" charset="0"/>
              </a:rPr>
            </a:b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ইন্সট্রাক্টর (গণিত)</a:t>
            </a:r>
            <a:br>
              <a:rPr lang="bn-IN" sz="2800" dirty="0" smtClean="0">
                <a:latin typeface="NikoshBAN" pitchFamily="2" charset="0"/>
                <a:cs typeface="NikoshBAN" pitchFamily="2" charset="0"/>
              </a:rPr>
            </a:b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নারায়ণগঞ্জ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টেকনিক্যাল স্কুল এন্ড কলেজ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1600" y="2362200"/>
            <a:ext cx="3276600" cy="22860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শ্রেণী- </a:t>
            </a:r>
            <a:r>
              <a:rPr lang="en-US" sz="2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নবম</a:t>
            </a:r>
            <a:endParaRPr lang="bn-IN" sz="28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বিষয়- গণিত-</a:t>
            </a:r>
            <a:r>
              <a:rPr lang="en-US" sz="28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১(1913)</a:t>
            </a:r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অধ্যয়- ১</a:t>
            </a:r>
          </a:p>
          <a:p>
            <a:pPr algn="l"/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সময়-৪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৫</a:t>
            </a:r>
            <a:r>
              <a:rPr lang="bn-IN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মি.</a:t>
            </a:r>
            <a:endParaRPr lang="en-US" sz="28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304800"/>
            <a:ext cx="76962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9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>
          <a:xfrm>
            <a:off x="838200" y="42953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11448"/>
            <a:ext cx="7543800" cy="769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শিরোনাম-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090480"/>
              </p:ext>
            </p:extLst>
          </p:nvPr>
        </p:nvGraphicFramePr>
        <p:xfrm>
          <a:off x="2362200" y="1524000"/>
          <a:ext cx="876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1524000"/>
                        <a:ext cx="8763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838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990600"/>
          </a:xfrm>
        </p:spPr>
        <p:txBody>
          <a:bodyPr>
            <a:norm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পাঠ শেষে </a:t>
            </a: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শি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ক্ষার্থীরা -------------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934200" cy="1066800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bn-BD" sz="36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বর্গমূল</a:t>
            </a:r>
            <a:r>
              <a:rPr lang="en-US" sz="36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,</a:t>
            </a:r>
            <a:r>
              <a:rPr lang="bn-BD" sz="36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মুলদ, </a:t>
            </a:r>
            <a:r>
              <a:rPr lang="bn-BD" sz="36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অমুলদ </a:t>
            </a:r>
            <a:r>
              <a:rPr lang="bn-BD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বের করতে পারবে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81000"/>
            <a:ext cx="8001000" cy="990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dirty="0" smtClean="0">
                <a:latin typeface="NikoshBAN" pitchFamily="2" charset="0"/>
                <a:cs typeface="NikoshBAN" pitchFamily="2" charset="0"/>
              </a:rPr>
              <a:t>শিখন ফল-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85800" y="3900714"/>
            <a:ext cx="8229600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মুলদ, অমুলদ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সম্পর্কিত সমস্যা সমাধান করতে পারবে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8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09600" y="304800"/>
            <a:ext cx="7848600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bn-IN" sz="5400" dirty="0">
                <a:latin typeface="NikoshBAN" pitchFamily="2" charset="0"/>
                <a:cs typeface="NikoshBAN" pitchFamily="2" charset="0"/>
              </a:rPr>
              <a:t>উপস্থাপন</a:t>
            </a:r>
            <a:endParaRPr lang="en-US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762000" y="1752600"/>
                <a:ext cx="5791200" cy="4572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bn-BD" sz="2800" dirty="0" smtClean="0">
                    <a:latin typeface="Nikosh" pitchFamily="2" charset="0"/>
                    <a:cs typeface="Nikosh" pitchFamily="2" charset="0"/>
                  </a:rPr>
                  <a:t>ক) প্রমান কর-</a:t>
                </a:r>
                <a:r>
                  <a:rPr lang="en-US" sz="2800" dirty="0">
                    <a:cs typeface="Nikosh" pitchFamily="2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  <a:cs typeface="Nikosh" pitchFamily="2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  <a:cs typeface="Nikosh" pitchFamily="2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800" dirty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bn-BD" sz="2800" dirty="0">
                    <a:latin typeface="Nikosh" pitchFamily="2" charset="0"/>
                    <a:cs typeface="Nikosh" pitchFamily="2" charset="0"/>
                  </a:rPr>
                  <a:t>অম</a:t>
                </a:r>
                <a:r>
                  <a:rPr lang="en-US" sz="2800" dirty="0">
                    <a:latin typeface="Nikosh" pitchFamily="2" charset="0"/>
                    <a:cs typeface="Nikosh" pitchFamily="2" charset="0"/>
                  </a:rPr>
                  <a:t>ূ</a:t>
                </a:r>
                <a:r>
                  <a:rPr lang="bn-BD" sz="2800" dirty="0">
                    <a:latin typeface="Nikosh" pitchFamily="2" charset="0"/>
                    <a:cs typeface="Nikosh" pitchFamily="2" charset="0"/>
                  </a:rPr>
                  <a:t>লদ সংখ্যা</a:t>
                </a:r>
                <a:endParaRPr lang="en-US" sz="2800" dirty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7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762000" y="1752600"/>
                <a:ext cx="5791200" cy="457200"/>
              </a:xfrm>
              <a:blipFill rotWithShape="1">
                <a:blip r:embed="rId2"/>
                <a:stretch>
                  <a:fillRect l="-2105" t="-17333" b="-5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/>
          <p:cNvSpPr txBox="1">
            <a:spLocks/>
          </p:cNvSpPr>
          <p:nvPr/>
        </p:nvSpPr>
        <p:spPr>
          <a:xfrm>
            <a:off x="1066800" y="2609850"/>
            <a:ext cx="17145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n-BD" sz="2400" dirty="0" smtClean="0">
                <a:latin typeface="Nikosh" pitchFamily="2" charset="0"/>
                <a:cs typeface="Nikosh" pitchFamily="2" charset="0"/>
              </a:rPr>
              <a:t>উঃ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জানি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 </a:t>
            </a:r>
            <a:r>
              <a:rPr lang="bn-BD" sz="2400" dirty="0" smtClean="0">
                <a:latin typeface="Nikosh" pitchFamily="2" charset="0"/>
                <a:cs typeface="Nikosh" pitchFamily="2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781300" y="2527315"/>
                <a:ext cx="4267200" cy="5460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  <a:cs typeface="Nikosh" pitchFamily="2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cs typeface="Nikosh" pitchFamily="2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Nikosh" pitchFamily="2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Nikosh" pitchFamily="2" charset="0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cs typeface="Nikosh" pitchFamily="2" charset="0"/>
                      </a:rPr>
                      <m:t>4</m:t>
                    </m:r>
                    <m:r>
                      <a:rPr lang="en-US" sz="2000" b="0" i="1" smtClean="0">
                        <a:latin typeface="Cambria Math"/>
                        <a:cs typeface="Nikosh" pitchFamily="2" charset="0"/>
                      </a:rPr>
                      <m:t>, 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cs typeface="Nikosh" pitchFamily="2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cs typeface="Nikosh" pitchFamily="2" charset="0"/>
                          </a:rPr>
                          <m:t>3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Nikosh" pitchFamily="2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Nikosh" pitchFamily="2" charset="0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cs typeface="Nikosh" pitchFamily="2" charset="0"/>
                      </a:rPr>
                      <m:t>9</m:t>
                    </m:r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এবং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  <a:cs typeface="Nikosh" pitchFamily="2" charset="0"/>
                          </a:rPr>
                        </m:ctrlPr>
                      </m:sSupPr>
                      <m:e>
                        <m:rad>
                          <m:radPr>
                            <m:degHide m:val="on"/>
                            <m:ctrlPr>
                              <a:rPr lang="en-US" sz="2000" i="1" smtClean="0">
                                <a:latin typeface="Cambria Math"/>
                                <a:cs typeface="Nikosh" pitchFamily="2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/>
                                <a:cs typeface="Nikosh" pitchFamily="2" charset="0"/>
                              </a:rPr>
                              <m:t>5</m:t>
                            </m:r>
                          </m:e>
                        </m:rad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Nikosh" pitchFamily="2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Nikosh" pitchFamily="2" charset="0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cs typeface="Nikosh" pitchFamily="2" charset="0"/>
                      </a:rPr>
                      <m:t>5</m:t>
                    </m:r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endParaRPr lang="bn-BD" sz="2000" dirty="0" smtClean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300" y="2527315"/>
                <a:ext cx="4267200" cy="546070"/>
              </a:xfrm>
              <a:prstGeom prst="rect">
                <a:avLst/>
              </a:prstGeom>
              <a:blipFill rotWithShape="1">
                <a:blip r:embed="rId3"/>
                <a:stretch>
                  <a:fillRect b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667000" y="3162300"/>
                <a:ext cx="4724400" cy="381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Nikosh" pitchFamily="2" charset="0"/>
                      </a:rPr>
                      <m:t>2</m:t>
                    </m:r>
                    <m:r>
                      <a:rPr lang="en-US" sz="2400" b="0" i="1" smtClean="0">
                        <a:latin typeface="Cambria Math"/>
                        <a:cs typeface="Nikosh" pitchFamily="2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/>
                            <a:cs typeface="Nikosh" pitchFamily="2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  <a:cs typeface="Nikosh" pitchFamily="2" charset="0"/>
                          </a:rPr>
                          <m:t>5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  <a:cs typeface="Nikosh" pitchFamily="2" charset="0"/>
                      </a:rPr>
                      <m:t>&lt;</m:t>
                    </m:r>
                    <m:r>
                      <a:rPr lang="en-US" sz="2400" b="0" i="1" smtClean="0">
                        <a:latin typeface="Cambria Math"/>
                        <a:cs typeface="Nikosh" pitchFamily="2" charset="0"/>
                      </a:rPr>
                      <m:t>3</m:t>
                    </m:r>
                  </m:oMath>
                </a14:m>
                <a:r>
                  <a:rPr lang="en-US" sz="24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bn-BD" sz="24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400" dirty="0" err="1" smtClean="0">
                    <a:latin typeface="Nikosh" pitchFamily="2" charset="0"/>
                    <a:cs typeface="Nikosh" pitchFamily="2" charset="0"/>
                  </a:rPr>
                  <a:t>অর্থা</a:t>
                </a:r>
                <a:r>
                  <a:rPr lang="en-US" sz="2400" dirty="0" smtClean="0">
                    <a:latin typeface="Nikosh" pitchFamily="2" charset="0"/>
                    <a:cs typeface="Nikosh" pitchFamily="2" charset="0"/>
                  </a:rPr>
                  <a:t>ৎ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  <a:cs typeface="Nikosh" pitchFamily="2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  <a:cs typeface="Nikosh" pitchFamily="2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Nikosh" pitchFamily="2" charset="0"/>
                    <a:cs typeface="Nikosh" pitchFamily="2" charset="0"/>
                  </a:rPr>
                  <a:t>  </a:t>
                </a:r>
                <a:r>
                  <a:rPr lang="en-US" sz="2400" dirty="0" err="1" smtClean="0">
                    <a:latin typeface="Nikosh" pitchFamily="2" charset="0"/>
                    <a:cs typeface="Nikosh" pitchFamily="2" charset="0"/>
                  </a:rPr>
                  <a:t>পূর্ণ</a:t>
                </a:r>
                <a:r>
                  <a:rPr lang="en-US" sz="24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400" dirty="0" err="1" smtClean="0">
                    <a:latin typeface="Nikosh" pitchFamily="2" charset="0"/>
                    <a:cs typeface="Nikosh" pitchFamily="2" charset="0"/>
                  </a:rPr>
                  <a:t>সংখা</a:t>
                </a:r>
                <a:r>
                  <a:rPr lang="en-US" sz="24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400" dirty="0" err="1" smtClean="0">
                    <a:latin typeface="Nikosh" pitchFamily="2" charset="0"/>
                    <a:cs typeface="Nikosh" pitchFamily="2" charset="0"/>
                  </a:rPr>
                  <a:t>নয়</a:t>
                </a:r>
                <a:endParaRPr lang="bn-BD" sz="2400" dirty="0" smtClean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162300"/>
                <a:ext cx="4724400" cy="381000"/>
              </a:xfrm>
              <a:prstGeom prst="rect">
                <a:avLst/>
              </a:prstGeom>
              <a:blipFill rotWithShape="1">
                <a:blip r:embed="rId4"/>
                <a:stretch>
                  <a:fillRect t="-1613" b="-6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57200" y="2240516"/>
            <a:ext cx="888385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err="1">
                <a:latin typeface="Nikosh" pitchFamily="2" charset="0"/>
                <a:cs typeface="Nikosh" pitchFamily="2" charset="0"/>
              </a:rPr>
              <a:t>সমাধানঃ</a:t>
            </a:r>
            <a:endParaRPr lang="en-US" sz="2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38200" y="3743326"/>
            <a:ext cx="914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bn-BD" sz="20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মনেকরি,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43074" y="3743326"/>
                <a:ext cx="1685925" cy="381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/>
                            <a:cs typeface="Nikosh" pitchFamily="2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/>
                            <a:cs typeface="Nikosh" pitchFamily="2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bn-BD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মূ</a:t>
                </a:r>
                <a:r>
                  <a:rPr lang="bn-BD" sz="2000" dirty="0" smtClean="0">
                    <a:latin typeface="Nikosh" pitchFamily="2" charset="0"/>
                    <a:cs typeface="Nikosh" pitchFamily="2" charset="0"/>
                  </a:rPr>
                  <a:t>লদ সংখ্যা</a:t>
                </a: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074" y="3743326"/>
                <a:ext cx="1685925" cy="381000"/>
              </a:xfrm>
              <a:prstGeom prst="rect">
                <a:avLst/>
              </a:prstGeom>
              <a:blipFill rotWithShape="1">
                <a:blip r:embed="rId5"/>
                <a:stretch>
                  <a:fillRect b="-41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1143000" y="4286250"/>
            <a:ext cx="5834617" cy="590550"/>
            <a:chOff x="1143000" y="4286250"/>
            <a:chExt cx="5834617" cy="5905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ontent Placeholder 2"/>
                <p:cNvSpPr txBox="1">
                  <a:spLocks/>
                </p:cNvSpPr>
                <p:nvPr/>
              </p:nvSpPr>
              <p:spPr>
                <a:xfrm>
                  <a:off x="1143000" y="4286250"/>
                  <a:ext cx="3505200" cy="59055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bn-BD" sz="2000" dirty="0" smtClean="0">
                      <a:latin typeface="Nikosh" pitchFamily="2" charset="0"/>
                      <a:cs typeface="Nikosh" pitchFamily="2" charset="0"/>
                    </a:rPr>
                    <a:t> </a:t>
                  </a:r>
                  <a:r>
                    <a:rPr lang="en-US" sz="2000" dirty="0" err="1" smtClean="0">
                      <a:latin typeface="Nikosh" pitchFamily="2" charset="0"/>
                      <a:cs typeface="Nikosh" pitchFamily="2" charset="0"/>
                    </a:rPr>
                    <a:t>তবে</a:t>
                  </a:r>
                  <a:r>
                    <a:rPr lang="en-US" sz="2000" dirty="0" smtClean="0">
                      <a:latin typeface="Nikosh" pitchFamily="2" charset="0"/>
                      <a:cs typeface="Nikosh" pitchFamily="2" charset="0"/>
                    </a:rPr>
                    <a:t> </a:t>
                  </a:r>
                  <a:r>
                    <a:rPr lang="bn-BD" sz="2000" dirty="0" smtClean="0">
                      <a:latin typeface="Nikosh" pitchFamily="2" charset="0"/>
                      <a:cs typeface="Nikosh" pitchFamily="2" charset="0"/>
                    </a:rPr>
                    <a:t>ধরি,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bn-BD" sz="2000" i="1" smtClean="0">
                              <a:latin typeface="Cambria Math"/>
                              <a:cs typeface="Nikosh" pitchFamily="2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/>
                              <a:cs typeface="Nikosh" pitchFamily="2" charset="0"/>
                            </a:rPr>
                            <m:t>5</m:t>
                          </m:r>
                        </m:e>
                      </m:rad>
                      <m:r>
                        <a:rPr lang="en-US" sz="2000" b="0" i="1" smtClean="0">
                          <a:latin typeface="Cambria Math"/>
                          <a:cs typeface="Nikosh" pitchFamily="2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cs typeface="Nikosh" pitchFamily="2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cs typeface="Nikosh" pitchFamily="2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cs typeface="Nikosh" pitchFamily="2" charset="0"/>
                            </a:rPr>
                            <m:t>𝑏</m:t>
                          </m:r>
                        </m:den>
                      </m:f>
                    </m:oMath>
                  </a14:m>
                  <a:endParaRPr lang="bn-BD" sz="2000" dirty="0" smtClean="0">
                    <a:latin typeface="Nikosh" pitchFamily="2" charset="0"/>
                    <a:cs typeface="Nikosh" pitchFamily="2" charset="0"/>
                  </a:endParaRPr>
                </a:p>
              </p:txBody>
            </p:sp>
          </mc:Choice>
          <mc:Fallback xmlns="">
            <p:sp>
              <p:nvSpPr>
                <p:cNvPr id="18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3000" y="4286250"/>
                  <a:ext cx="3505200" cy="59055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9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3080783" y="4324350"/>
              <a:ext cx="3896834" cy="5143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bn-BD" sz="1600" dirty="0" smtClean="0">
                  <a:latin typeface="Nikosh" pitchFamily="2" charset="0"/>
                  <a:cs typeface="Nikosh" pitchFamily="2" charset="0"/>
                </a:rPr>
                <a:t> </a:t>
              </a:r>
              <a:r>
                <a:rPr lang="en-US" sz="1600" dirty="0" smtClean="0">
                  <a:latin typeface="Nikosh" pitchFamily="2" charset="0"/>
                  <a:cs typeface="Nikosh" pitchFamily="2" charset="0"/>
                </a:rPr>
                <a:t>[ </a:t>
              </a:r>
              <a:r>
                <a:rPr lang="bn-BD" sz="2000" dirty="0" smtClean="0">
                  <a:latin typeface="Nikosh" pitchFamily="2" charset="0"/>
                  <a:cs typeface="Nikosh" pitchFamily="2" charset="0"/>
                </a:rPr>
                <a:t>যেখানে, </a:t>
              </a:r>
              <a:r>
                <a:rPr lang="en-US" sz="2000" dirty="0" smtClean="0">
                  <a:latin typeface="Nikosh" pitchFamily="2" charset="0"/>
                  <a:cs typeface="Nikosh" pitchFamily="2" charset="0"/>
                </a:rPr>
                <a:t>a</a:t>
              </a:r>
              <a:r>
                <a:rPr lang="bn-BD" sz="2000" dirty="0" smtClean="0">
                  <a:latin typeface="Nikosh" pitchFamily="2" charset="0"/>
                  <a:cs typeface="Nikosh" pitchFamily="2" charset="0"/>
                </a:rPr>
                <a:t> ও </a:t>
              </a:r>
              <a:r>
                <a:rPr lang="en-US" sz="2000" dirty="0" smtClean="0">
                  <a:latin typeface="Nikosh" pitchFamily="2" charset="0"/>
                  <a:cs typeface="Nikosh" pitchFamily="2" charset="0"/>
                </a:rPr>
                <a:t>b </a:t>
              </a:r>
              <a:r>
                <a:rPr lang="bn-BD" sz="2000" dirty="0" smtClean="0">
                  <a:latin typeface="Nikosh" pitchFamily="2" charset="0"/>
                  <a:cs typeface="Nikosh" pitchFamily="2" charset="0"/>
                </a:rPr>
                <a:t>পূর্ণ সংখ্যা এবং </a:t>
              </a:r>
              <a:r>
                <a:rPr lang="en-US" sz="2000" dirty="0" smtClean="0">
                  <a:latin typeface="Nikosh" pitchFamily="2" charset="0"/>
                  <a:cs typeface="Nikosh" pitchFamily="2" charset="0"/>
                </a:rPr>
                <a:t>b </a:t>
              </a:r>
              <a:r>
                <a:rPr lang="bn-BD" sz="2000" dirty="0" smtClean="0">
                  <a:latin typeface="Nikosh" pitchFamily="2" charset="0"/>
                  <a:cs typeface="Nikosh" pitchFamily="2" charset="0"/>
                </a:rPr>
                <a:t>শূণ্য নয়</a:t>
              </a:r>
              <a:r>
                <a:rPr lang="bn-BD" sz="1600" dirty="0" smtClean="0">
                  <a:latin typeface="Nikosh" pitchFamily="2" charset="0"/>
                  <a:cs typeface="Nikosh" pitchFamily="2" charset="0"/>
                </a:rPr>
                <a:t>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640860" y="4949363"/>
            <a:ext cx="3997940" cy="572464"/>
            <a:chOff x="1640860" y="4949363"/>
            <a:chExt cx="3997940" cy="572464"/>
          </a:xfrm>
        </p:grpSpPr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3200400" y="5010150"/>
              <a:ext cx="2438400" cy="3810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bn-BD" sz="2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2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[ </a:t>
              </a:r>
              <a:r>
                <a:rPr lang="bn-BD" sz="2000" dirty="0" smtClean="0">
                  <a:latin typeface="NikoshBAN" panose="02000000000000000000" pitchFamily="2" charset="0"/>
                  <a:cs typeface="NikoshBAN" panose="02000000000000000000" pitchFamily="2" charset="0"/>
                </a:rPr>
                <a:t>উভয় পক্ষ বর্গ করে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640860" y="4949363"/>
                  <a:ext cx="1550015" cy="5724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>
                      <a:latin typeface="Nikosh" pitchFamily="2" charset="0"/>
                      <a:cs typeface="Nikosh" pitchFamily="2" charset="0"/>
                    </a:rPr>
                    <a:t>Or,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cs typeface="Nikosh" pitchFamily="2" charset="0"/>
                        </a:rPr>
                        <m:t>5</m:t>
                      </m:r>
                      <m:r>
                        <a:rPr lang="en-US" sz="2000" b="0" i="1" smtClean="0">
                          <a:latin typeface="Cambria Math"/>
                          <a:cs typeface="Nikosh" pitchFamily="2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cs typeface="Nikosh" pitchFamily="2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US" sz="2000" dirty="0">
                    <a:latin typeface="Nikosh" pitchFamily="2" charset="0"/>
                    <a:cs typeface="Nikosh" pitchFamily="2" charset="0"/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0860" y="4949363"/>
                  <a:ext cx="1550015" cy="57246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3937" b="-95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12285" y="5791200"/>
                <a:ext cx="1550015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  <a:cs typeface="Nikosh" pitchFamily="2" charset="0"/>
                        </a:rPr>
                        <m:t>∴</m:t>
                      </m:r>
                      <m:r>
                        <a:rPr lang="en-US" sz="2000" b="0" i="1" smtClean="0">
                          <a:latin typeface="Cambria Math"/>
                          <a:cs typeface="Nikosh" pitchFamily="2" charset="0"/>
                        </a:rPr>
                        <m:t>5</m:t>
                      </m:r>
                      <m:r>
                        <a:rPr lang="en-US" sz="2000" b="0" i="1" smtClean="0">
                          <a:latin typeface="Cambria Math"/>
                          <a:cs typeface="Nikosh" pitchFamily="2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  <a:cs typeface="Nikosh" pitchFamily="2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cs typeface="Nikosh" pitchFamily="2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cs typeface="Nikosh" pitchFamily="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cs typeface="Nikosh" pitchFamily="2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285" y="5791200"/>
                <a:ext cx="1550015" cy="709874"/>
              </a:xfrm>
              <a:prstGeom prst="rect">
                <a:avLst/>
              </a:prstGeom>
              <a:blipFill rotWithShape="1">
                <a:blip r:embed="rId8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84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5" grpId="0" animBg="1"/>
      <p:bldP spid="16" grpId="0"/>
      <p:bldP spid="17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371600" y="1266824"/>
                <a:ext cx="4572000" cy="6381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স্পষ্টত, 5b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পুর্ন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সংখ্যা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কিন্তু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Nikosh" pitchFamily="2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  <a:cs typeface="Nikosh" pitchFamily="2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cs typeface="Nikosh" pitchFamily="2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cs typeface="Nikosh" pitchFamily="2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Nikosh" pitchFamily="2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পুর্ণ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সংখ্যা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নয়</a:t>
                </a:r>
                <a:endParaRPr lang="bn-BD" sz="2000" dirty="0" smtClean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266824"/>
                <a:ext cx="4572000" cy="638175"/>
              </a:xfrm>
              <a:prstGeom prst="rect">
                <a:avLst/>
              </a:prstGeom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313341" y="2057400"/>
                <a:ext cx="426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সুতরাং 5b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এবং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NikoshBAN" panose="02000000000000000000" pitchFamily="2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  <a:cs typeface="NikoshBAN" panose="02000000000000000000" pitchFamily="2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cs typeface="NikoshBAN" panose="02000000000000000000" pitchFamily="2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cs typeface="NikoshBAN" panose="02000000000000000000" pitchFamily="2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NikoshBAN" panose="02000000000000000000" pitchFamily="2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 </a:t>
                </a:r>
                <a:r>
                  <a:rPr lang="bn-BD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সমান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হতে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পারে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না</a:t>
                </a:r>
                <a:endParaRPr lang="bn-BD" sz="2000" dirty="0" smtClean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341" y="2057400"/>
                <a:ext cx="4267200" cy="609600"/>
              </a:xfrm>
              <a:prstGeom prst="rect">
                <a:avLst/>
              </a:prstGeom>
              <a:blipFill rotWithShape="1">
                <a:blip r:embed="rId3"/>
                <a:stretch>
                  <a:fillRect l="-1429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752600" y="2895600"/>
                <a:ext cx="26670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err="1" smtClean="0">
                    <a:latin typeface="Nikosh" pitchFamily="2" charset="0"/>
                    <a:cs typeface="Nikosh" pitchFamily="2" charset="0"/>
                  </a:rPr>
                  <a:t>অর্থা</a:t>
                </a: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ৎ,  5b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  <a:cs typeface="NikoshBAN" panose="02000000000000000000" pitchFamily="2" charset="0"/>
                      </a:rPr>
                      <m:t>≠</m:t>
                    </m:r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NikoshBAN" panose="02000000000000000000" pitchFamily="2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  <a:cs typeface="NikoshBAN" panose="02000000000000000000" pitchFamily="2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cs typeface="NikoshBAN" panose="02000000000000000000" pitchFamily="2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cs typeface="NikoshBAN" panose="02000000000000000000" pitchFamily="2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NikoshBAN" panose="02000000000000000000" pitchFamily="2" charset="0"/>
                          </a:rPr>
                          <m:t>𝑏</m:t>
                        </m:r>
                      </m:den>
                    </m:f>
                  </m:oMath>
                </a14:m>
                <a:endParaRPr lang="bn-BD" sz="2000" dirty="0" smtClean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95600"/>
                <a:ext cx="2667000" cy="533400"/>
              </a:xfrm>
              <a:prstGeom prst="rect">
                <a:avLst/>
              </a:prstGeom>
              <a:blipFill rotWithShape="1">
                <a:blip r:embed="rId4"/>
                <a:stretch>
                  <a:fillRect l="-2517" b="-17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1524000" y="3581400"/>
                <a:ext cx="426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সুতরাং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/>
                            <a:cs typeface="NikoshBAN" panose="02000000000000000000" pitchFamily="2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cs typeface="NikoshBAN" panose="02000000000000000000" pitchFamily="2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endParaRPr lang="bn-BD" sz="2000" dirty="0" smtClean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81400"/>
                <a:ext cx="4267200" cy="609600"/>
              </a:xfrm>
              <a:prstGeom prst="rect">
                <a:avLst/>
              </a:prstGeom>
              <a:blipFill rotWithShape="1">
                <a:blip r:embed="rId5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ontent Placeholder 2"/>
          <p:cNvSpPr txBox="1">
            <a:spLocks/>
          </p:cNvSpPr>
          <p:nvPr/>
        </p:nvSpPr>
        <p:spPr>
          <a:xfrm>
            <a:off x="2780191" y="3581400"/>
            <a:ext cx="1371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মূ</a:t>
            </a:r>
            <a:r>
              <a:rPr lang="bn-BD" sz="2000" dirty="0" smtClean="0">
                <a:latin typeface="Nikosh" pitchFamily="2" charset="0"/>
                <a:cs typeface="Nikosh" pitchFamily="2" charset="0"/>
              </a:rPr>
              <a:t>লদ সংখ্যা</a:t>
            </a:r>
            <a:r>
              <a:rPr lang="en-US" sz="2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নয়</a:t>
            </a:r>
            <a:endParaRPr lang="bn-BD" sz="2000" dirty="0" smtClean="0">
              <a:latin typeface="Nikosh" pitchFamily="2" charset="0"/>
              <a:cs typeface="Nikosh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1676400" y="4200525"/>
                <a:ext cx="426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সুতরাং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/>
                            <a:cs typeface="NikoshBAN" panose="02000000000000000000" pitchFamily="2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cs typeface="NikoshBAN" panose="02000000000000000000" pitchFamily="2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Nikosh" pitchFamily="2" charset="0"/>
                    <a:cs typeface="Nikosh" pitchFamily="2" charset="0"/>
                  </a:rPr>
                  <a:t> </a:t>
                </a:r>
                <a:endParaRPr lang="bn-BD" sz="2000" dirty="0" smtClean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2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200525"/>
                <a:ext cx="4267200" cy="609600"/>
              </a:xfrm>
              <a:prstGeom prst="rect">
                <a:avLst/>
              </a:prstGeom>
              <a:blipFill rotWithShape="1">
                <a:blip r:embed="rId6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ontent Placeholder 2"/>
          <p:cNvSpPr txBox="1">
            <a:spLocks/>
          </p:cNvSpPr>
          <p:nvPr/>
        </p:nvSpPr>
        <p:spPr>
          <a:xfrm>
            <a:off x="3023633" y="4238625"/>
            <a:ext cx="2256316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 smtClean="0">
                <a:latin typeface="Nikosh" pitchFamily="2" charset="0"/>
                <a:cs typeface="Nikosh" pitchFamily="2" charset="0"/>
              </a:rPr>
              <a:t>অমূ</a:t>
            </a:r>
            <a:r>
              <a:rPr lang="bn-BD" sz="2000" dirty="0" smtClean="0">
                <a:latin typeface="Nikosh" pitchFamily="2" charset="0"/>
                <a:cs typeface="Nikosh" pitchFamily="2" charset="0"/>
              </a:rPr>
              <a:t>লদ সংখ্যা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6600" y="4953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(Proved)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8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4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/>
        </p:nvSpPr>
        <p:spPr>
          <a:xfrm>
            <a:off x="914400" y="152400"/>
            <a:ext cx="7391400" cy="76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762000" y="1752600"/>
                <a:ext cx="5791200" cy="4572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bn-BD" sz="2800" dirty="0" smtClean="0">
                    <a:latin typeface="Nikosh" pitchFamily="2" charset="0"/>
                    <a:cs typeface="Nikosh" pitchFamily="2" charset="0"/>
                  </a:rPr>
                  <a:t>ক) প্রমান কর-</a:t>
                </a:r>
                <a:r>
                  <a:rPr lang="en-US" sz="2800" dirty="0">
                    <a:cs typeface="Nikosh" pitchFamily="2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  <a:cs typeface="Nikosh" pitchFamily="2" charset="0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/>
                            <a:cs typeface="Nikosh" pitchFamily="2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800" dirty="0">
                    <a:latin typeface="Nikosh" pitchFamily="2" charset="0"/>
                    <a:cs typeface="Nikosh" pitchFamily="2" charset="0"/>
                  </a:rPr>
                  <a:t> </a:t>
                </a:r>
                <a:r>
                  <a:rPr lang="bn-BD" sz="2800" dirty="0">
                    <a:latin typeface="Nikosh" pitchFamily="2" charset="0"/>
                    <a:cs typeface="Nikosh" pitchFamily="2" charset="0"/>
                  </a:rPr>
                  <a:t>অম</a:t>
                </a:r>
                <a:r>
                  <a:rPr lang="en-US" sz="2800" dirty="0">
                    <a:latin typeface="Nikosh" pitchFamily="2" charset="0"/>
                    <a:cs typeface="Nikosh" pitchFamily="2" charset="0"/>
                  </a:rPr>
                  <a:t>ূ</a:t>
                </a:r>
                <a:r>
                  <a:rPr lang="bn-BD" sz="2800" dirty="0">
                    <a:latin typeface="Nikosh" pitchFamily="2" charset="0"/>
                    <a:cs typeface="Nikosh" pitchFamily="2" charset="0"/>
                  </a:rPr>
                  <a:t>লদ সংখ্যা</a:t>
                </a:r>
                <a:endParaRPr lang="en-US" sz="2800" dirty="0">
                  <a:latin typeface="Nikosh" pitchFamily="2" charset="0"/>
                  <a:cs typeface="Nikosh" pitchFamily="2" charset="0"/>
                </a:endParaRPr>
              </a:p>
            </p:txBody>
          </p:sp>
        </mc:Choice>
        <mc:Fallback xmlns="">
          <p:sp>
            <p:nvSpPr>
              <p:cNvPr id="4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762000" y="1752600"/>
                <a:ext cx="5791200" cy="457200"/>
              </a:xfrm>
              <a:blipFill rotWithShape="1">
                <a:blip r:embed="rId3"/>
                <a:stretch>
                  <a:fillRect l="-2105" t="-18667" b="-4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48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1"/>
            <a:ext cx="7162800" cy="1905000"/>
          </a:xfrm>
        </p:spPr>
        <p:txBody>
          <a:bodyPr>
            <a:normAutofit/>
          </a:bodyPr>
          <a:lstStyle/>
          <a:p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মুলদ সংখ্য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 বলতে কী বুঝ? </a:t>
            </a:r>
            <a:endParaRPr lang="bn-BD" sz="24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অমুলদ </a:t>
            </a:r>
            <a:r>
              <a:rPr lang="bn-BD" sz="2400" dirty="0">
                <a:latin typeface="NikoshBAN" pitchFamily="2" charset="0"/>
                <a:cs typeface="NikoshBAN" pitchFamily="2" charset="0"/>
              </a:rPr>
              <a:t>সংখ্য</a:t>
            </a:r>
            <a:r>
              <a:rPr lang="bn-IN" sz="2400" dirty="0">
                <a:latin typeface="NikoshBAN" pitchFamily="2" charset="0"/>
                <a:cs typeface="NikoshBAN" pitchFamily="2" charset="0"/>
              </a:rPr>
              <a:t> বলতে কী বুঝ? </a:t>
            </a:r>
            <a:endParaRPr lang="bn-BD" sz="2400" dirty="0" smtClean="0">
              <a:latin typeface="NikoshBAN" pitchFamily="2" charset="0"/>
              <a:cs typeface="NikoshBAN" pitchFamily="2" charset="0"/>
            </a:endParaRPr>
          </a:p>
          <a:p>
            <a:endParaRPr lang="bn-BD" sz="2400" dirty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           মুলদ না অ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মূ</a:t>
            </a: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লদ </a:t>
            </a:r>
            <a:endParaRPr lang="bn-IN" sz="2400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81000"/>
            <a:ext cx="7924800" cy="769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মূল্যায়ন-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930732"/>
              </p:ext>
            </p:extLst>
          </p:nvPr>
        </p:nvGraphicFramePr>
        <p:xfrm>
          <a:off x="818597" y="2667000"/>
          <a:ext cx="629757" cy="54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3" imgW="241200" imgH="228600" progId="Equation.3">
                  <p:embed/>
                </p:oleObj>
              </mc:Choice>
              <mc:Fallback>
                <p:oleObj name="Equation" r:id="rId3" imgW="241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8597" y="2667000"/>
                        <a:ext cx="629757" cy="546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703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14400" y="1752600"/>
            <a:ext cx="6858000" cy="762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3955" y="274074"/>
            <a:ext cx="6858000" cy="4264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  <a:p>
            <a:pPr algn="just"/>
            <a:endParaRPr lang="en-US" sz="2400" dirty="0" smtClean="0">
              <a:latin typeface="NikoshBAN" pitchFamily="2" charset="0"/>
              <a:cs typeface="NikoshBAN" pitchFamily="2" charset="0"/>
            </a:endParaRPr>
          </a:p>
          <a:p>
            <a:pPr algn="just"/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13716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৯।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প্রমান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,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প্রতিটি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সংখ্যা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অমূলদ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09800" y="2093580"/>
                <a:ext cx="805284" cy="436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𝑖</m:t>
                      </m:r>
                      <m:r>
                        <a:rPr lang="en-US" sz="2000" b="0" i="1" smtClean="0">
                          <a:latin typeface="Cambria Math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093580"/>
                <a:ext cx="805284" cy="436402"/>
              </a:xfrm>
              <a:prstGeom prst="rect">
                <a:avLst/>
              </a:prstGeom>
              <a:blipFill rotWithShape="1">
                <a:blip r:embed="rId2"/>
                <a:stretch>
                  <a:fillRect r="-10606" b="-23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52800" y="2065005"/>
                <a:ext cx="887038" cy="434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𝑖𝑖</m:t>
                      </m:r>
                      <m:r>
                        <a:rPr lang="en-US" sz="2000" b="0" i="1" smtClean="0">
                          <a:latin typeface="Cambria Math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2065005"/>
                <a:ext cx="887038" cy="434414"/>
              </a:xfrm>
              <a:prstGeom prst="rect">
                <a:avLst/>
              </a:prstGeom>
              <a:blipFill rotWithShape="1">
                <a:blip r:embed="rId3"/>
                <a:stretch>
                  <a:fillRect r="-9589" b="-253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24400" y="2065005"/>
                <a:ext cx="968791" cy="436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𝑖𝑖𝑖</m:t>
                      </m:r>
                      <m:r>
                        <a:rPr lang="en-US" sz="2000" b="0" i="1" smtClean="0">
                          <a:latin typeface="Cambria Math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065005"/>
                <a:ext cx="968791" cy="436402"/>
              </a:xfrm>
              <a:prstGeom prst="rect">
                <a:avLst/>
              </a:prstGeom>
              <a:blipFill rotWithShape="1">
                <a:blip r:embed="rId4"/>
                <a:stretch>
                  <a:fillRect r="-8805" b="-253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019800" y="2055480"/>
                <a:ext cx="1086772" cy="436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𝑖𝑣</m:t>
                      </m:r>
                      <m:r>
                        <a:rPr lang="en-US" sz="2000" b="0" i="1" smtClean="0">
                          <a:latin typeface="Cambria Math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055480"/>
                <a:ext cx="1086772" cy="436402"/>
              </a:xfrm>
              <a:prstGeom prst="rect">
                <a:avLst/>
              </a:prstGeom>
              <a:blipFill rotWithShape="1">
                <a:blip r:embed="rId5"/>
                <a:stretch>
                  <a:fillRect r="-8427" b="-23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87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1307</TotalTime>
  <Words>278</Words>
  <Application>Microsoft Office PowerPoint</Application>
  <PresentationFormat>On-screen Show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স্বাগতম</vt:lpstr>
      <vt:lpstr>ফকরুল আমিন ইন্সট্রাক্টর (গণিত) নারায়ণগঞ্জ টেকনিক্যাল স্কুল এন্ড কলেজ </vt:lpstr>
      <vt:lpstr>PowerPoint Presentation</vt:lpstr>
      <vt:lpstr>পাঠ শেষে শিক্ষার্থীরা -------------</vt:lpstr>
      <vt:lpstr>ক) প্রমান কর- √5 অমূলদ সংখ্যা</vt:lpstr>
      <vt:lpstr>PowerPoint Presentation</vt:lpstr>
      <vt:lpstr>ক) প্রমান কর- √3 অমূলদ সংখ্যা</vt:lpstr>
      <vt:lpstr>PowerPoint Presentation</vt:lpstr>
      <vt:lpstr>PowerPoint Presentation</vt:lpstr>
      <vt:lpstr>সবাইকে অনেক অনেক ধন্যবাদ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User.TTTC</dc:creator>
  <cp:lastModifiedBy>PRINCIPAL</cp:lastModifiedBy>
  <cp:revision>266</cp:revision>
  <dcterms:created xsi:type="dcterms:W3CDTF">2006-08-16T00:00:00Z</dcterms:created>
  <dcterms:modified xsi:type="dcterms:W3CDTF">2023-11-08T11:12:19Z</dcterms:modified>
</cp:coreProperties>
</file>