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74" r:id="rId6"/>
    <p:sldId id="279" r:id="rId7"/>
    <p:sldId id="278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2D53E-E98D-4F63-9E50-B9A96E0C2411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4AAA2-6AD5-4FFB-9443-27FFF1799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1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4AAA2-6AD5-4FFB-9443-27FFF17994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7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image" Target="../media/image6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0.png"/><Relationship Id="rId5" Type="http://schemas.openxmlformats.org/officeDocument/2006/relationships/image" Target="../media/image1.wmf"/><Relationship Id="rId10" Type="http://schemas.openxmlformats.org/officeDocument/2006/relationships/image" Target="../media/image9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084" y="3704303"/>
            <a:ext cx="7772400" cy="1774825"/>
          </a:xfrm>
        </p:spPr>
        <p:txBody>
          <a:bodyPr>
            <a:noAutofit/>
          </a:bodyPr>
          <a:lstStyle/>
          <a:p>
            <a:r>
              <a:rPr lang="bn-IN" sz="13800" dirty="0" smtClean="0"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13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4038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406630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05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bn-IN" dirty="0" smtClean="0">
                <a:latin typeface="NikoshBAN" pitchFamily="2" charset="0"/>
                <a:cs typeface="NikoshBAN" pitchFamily="2" charset="0"/>
              </a:rPr>
              <a:t>সবাইকে অনেক অনেক ধন্যবাদ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65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343400"/>
            <a:ext cx="4343400" cy="17526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ফকরুল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আমিন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IN" sz="2800" dirty="0" smtClean="0">
                <a:latin typeface="NikoshBAN" pitchFamily="2" charset="0"/>
                <a:cs typeface="NikoshBAN" pitchFamily="2" charset="0"/>
              </a:rPr>
            </a:b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ইন্সট্রাক্টর (গণিত)</a:t>
            </a:r>
            <a:br>
              <a:rPr lang="bn-IN" sz="2800" dirty="0" smtClean="0">
                <a:latin typeface="NikoshBAN" pitchFamily="2" charset="0"/>
                <a:cs typeface="NikoshBAN" pitchFamily="2" charset="0"/>
              </a:rPr>
            </a:b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নারায়ণগঞ্জ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টেকনিক্যাল স্কুল এন্ড কলেজ </a:t>
            </a:r>
            <a:br>
              <a:rPr lang="bn-IN" sz="2800" dirty="0" smtClean="0">
                <a:latin typeface="NikoshBAN" pitchFamily="2" charset="0"/>
                <a:cs typeface="NikoshBAN" pitchFamily="2" charset="0"/>
              </a:rPr>
            </a:b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2362200"/>
            <a:ext cx="3657600" cy="22860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bn-IN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শ্রেণী- </a:t>
            </a:r>
            <a:r>
              <a:rPr lang="bn-BD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দশ</a:t>
            </a:r>
            <a:r>
              <a:rPr lang="en-US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</a:t>
            </a:r>
            <a:endParaRPr lang="bn-IN" sz="28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r>
              <a:rPr lang="bn-IN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বিষয়- গণিত-</a:t>
            </a:r>
            <a:r>
              <a:rPr lang="en-US" sz="280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2(1923)</a:t>
            </a:r>
            <a:r>
              <a:rPr lang="bn-IN" sz="280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IN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অধ্যয়- </a:t>
            </a:r>
            <a:r>
              <a:rPr lang="en-US" sz="28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5</a:t>
            </a:r>
            <a:r>
              <a:rPr lang="en-US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.1</a:t>
            </a:r>
            <a:endParaRPr lang="bn-IN" sz="28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r>
              <a:rPr lang="bn-IN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সময়-৪</a:t>
            </a:r>
            <a:r>
              <a:rPr lang="bn-BD" sz="28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5</a:t>
            </a:r>
            <a:r>
              <a:rPr lang="bn-IN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মি.</a:t>
            </a:r>
            <a:endParaRPr lang="en-US" sz="28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10363" y="304800"/>
            <a:ext cx="8153400" cy="685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49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>
          <a:xfrm>
            <a:off x="838200" y="211448"/>
            <a:ext cx="7772400" cy="953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211448"/>
            <a:ext cx="7086599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শিরোনাম-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val 8"/>
              <p:cNvSpPr/>
              <p:nvPr/>
            </p:nvSpPr>
            <p:spPr>
              <a:xfrm>
                <a:off x="6109855" y="1506878"/>
                <a:ext cx="2514600" cy="1244978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𝑎𝑥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𝑏𝑥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dirty="0" smtClean="0"/>
                  <a:t>=0</a:t>
                </a:r>
                <a:endParaRPr lang="en-US" dirty="0"/>
              </a:p>
            </p:txBody>
          </p:sp>
        </mc:Choice>
        <mc:Fallback xmlns="">
          <p:sp>
            <p:nvSpPr>
              <p:cNvPr id="9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855" y="1506878"/>
                <a:ext cx="2514600" cy="1244978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705614" y="3733800"/>
            <a:ext cx="2514600" cy="14097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Y-2=0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200400" y="2129367"/>
            <a:ext cx="2514600" cy="124497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5x-2x=3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val 12"/>
              <p:cNvSpPr/>
              <p:nvPr/>
            </p:nvSpPr>
            <p:spPr>
              <a:xfrm>
                <a:off x="5410201" y="3597955"/>
                <a:ext cx="3214254" cy="154554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Oval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3597955"/>
                <a:ext cx="3214254" cy="1545545"/>
              </a:xfrm>
              <a:prstGeom prst="ellipse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453091" y="1329386"/>
            <a:ext cx="2514600" cy="1104900"/>
            <a:chOff x="421919" y="794657"/>
            <a:chExt cx="2514600" cy="2209800"/>
          </a:xfrm>
        </p:grpSpPr>
        <p:sp>
          <p:nvSpPr>
            <p:cNvPr id="7" name="Oval 6"/>
            <p:cNvSpPr/>
            <p:nvPr/>
          </p:nvSpPr>
          <p:spPr>
            <a:xfrm>
              <a:off x="421919" y="794657"/>
              <a:ext cx="2514600" cy="2209800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46524" y="1600200"/>
              <a:ext cx="10653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X+3=5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9838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990600"/>
          </a:xfrm>
        </p:spPr>
        <p:txBody>
          <a:bodyPr>
            <a:normAutofit/>
          </a:bodyPr>
          <a:lstStyle/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পাঠ শেষে </a:t>
            </a:r>
            <a:r>
              <a:rPr lang="bn-BD" sz="3200" dirty="0">
                <a:latin typeface="NikoshBAN" pitchFamily="2" charset="0"/>
                <a:cs typeface="NikoshBAN" pitchFamily="2" charset="0"/>
              </a:rPr>
              <a:t>শি</a:t>
            </a:r>
            <a:r>
              <a:rPr lang="bn-IN" sz="3200">
                <a:latin typeface="NikoshBAN" pitchFamily="2" charset="0"/>
                <a:cs typeface="NikoshBAN" pitchFamily="2" charset="0"/>
              </a:rPr>
              <a:t>ক্ষার্থীরা 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-------------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934200" cy="1752600"/>
          </a:xfrm>
        </p:spPr>
        <p:txBody>
          <a:bodyPr>
            <a:no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bn-BD" sz="36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চলকের ধারণা ব্যাখ্যা করতে পারবে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bn-BD" sz="36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একঘাত সমীকরণের সমাধান করতে </a:t>
            </a:r>
            <a:r>
              <a:rPr lang="bn-BD" sz="36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পারবে</a:t>
            </a:r>
          </a:p>
          <a:p>
            <a:pPr algn="l"/>
            <a:endParaRPr lang="bn-BD" sz="36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381000"/>
            <a:ext cx="7772400" cy="990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n-IN" dirty="0" smtClean="0">
                <a:latin typeface="NikoshBAN" pitchFamily="2" charset="0"/>
                <a:cs typeface="NikoshBAN" pitchFamily="2" charset="0"/>
              </a:rPr>
              <a:t>শিখন ফল-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18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61999" y="457200"/>
            <a:ext cx="7772400" cy="60960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bn-BD" sz="2400" u="sng" dirty="0" smtClean="0">
                <a:latin typeface="NikoshBAN" pitchFamily="2" charset="0"/>
                <a:cs typeface="NikoshBAN" pitchFamily="2" charset="0"/>
              </a:rPr>
              <a:t>উপস্থাপন</a:t>
            </a:r>
            <a:endParaRPr lang="en-US" sz="2400" u="sng" dirty="0">
              <a:latin typeface="NikoshBAN" pitchFamily="2" charset="0"/>
              <a:cs typeface="NikoshBAN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761999" y="1676401"/>
                <a:ext cx="6400800" cy="574236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bn-BD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6</a:t>
                </a:r>
                <a:r>
                  <a:rPr lang="bn-BD" sz="2000" dirty="0" smtClean="0">
                    <a:solidFill>
                      <a:schemeClr val="tx1"/>
                    </a:solidFill>
                  </a:rPr>
                  <a:t>)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endParaRPr lang="bn-BD" sz="2000" dirty="0" smtClean="0">
                  <a:solidFill>
                    <a:schemeClr val="tx1"/>
                  </a:solidFill>
                </a:endParaRPr>
              </a:p>
              <a:p>
                <a:pPr algn="l"/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61999" y="1676401"/>
                <a:ext cx="6400800" cy="574236"/>
              </a:xfrm>
              <a:blipFill rotWithShape="1">
                <a:blip r:embed="rId3"/>
                <a:stretch>
                  <a:fillRect l="-952" b="-75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itle 2"/>
          <p:cNvSpPr txBox="1">
            <a:spLocks/>
          </p:cNvSpPr>
          <p:nvPr/>
        </p:nvSpPr>
        <p:spPr>
          <a:xfrm>
            <a:off x="761999" y="1219200"/>
            <a:ext cx="77724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n-BD" sz="2400" u="sng" dirty="0" smtClean="0">
                <a:latin typeface="NikoshBAN" pitchFamily="2" charset="0"/>
                <a:cs typeface="NikoshBAN" pitchFamily="2" charset="0"/>
              </a:rPr>
              <a:t>সমাধান </a:t>
            </a:r>
            <a:r>
              <a:rPr lang="en-US" sz="2400" u="sng" dirty="0" err="1" smtClean="0">
                <a:latin typeface="NikoshBAN" pitchFamily="2" charset="0"/>
                <a:cs typeface="NikoshBAN" pitchFamily="2" charset="0"/>
              </a:rPr>
              <a:t>কর</a:t>
            </a:r>
            <a:endParaRPr lang="en-US" sz="2400" u="sng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2226117"/>
            <a:ext cx="1143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সমাধানঃ</a:t>
            </a:r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315073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7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3465188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8" name="Equation" r:id="rId6" imgW="114120" imgH="215640" progId="Equation.3">
                  <p:embed/>
                </p:oleObj>
              </mc:Choice>
              <mc:Fallback>
                <p:oleObj name="Equation" r:id="rId6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Subtitle 3"/>
              <p:cNvSpPr txBox="1">
                <a:spLocks/>
              </p:cNvSpPr>
              <p:nvPr/>
            </p:nvSpPr>
            <p:spPr>
              <a:xfrm>
                <a:off x="2057401" y="2169831"/>
                <a:ext cx="6400800" cy="5742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bn-BD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4</a:t>
                </a:r>
                <a:r>
                  <a:rPr lang="bn-BD" sz="2000" dirty="0" smtClean="0">
                    <a:solidFill>
                      <a:schemeClr val="tx1"/>
                    </a:solidFill>
                  </a:rPr>
                  <a:t>)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2000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endParaRPr lang="bn-BD" sz="2000" dirty="0" smtClean="0">
                  <a:solidFill>
                    <a:schemeClr val="tx1"/>
                  </a:solidFill>
                </a:endParaRPr>
              </a:p>
              <a:p>
                <a:pPr algn="l"/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Subtit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1" y="2169831"/>
                <a:ext cx="6400800" cy="574236"/>
              </a:xfrm>
              <a:prstGeom prst="rect">
                <a:avLst/>
              </a:prstGeom>
              <a:blipFill rotWithShape="1">
                <a:blip r:embed="rId7"/>
                <a:stretch>
                  <a:fillRect l="-1048" b="-75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Subtitle 3"/>
              <p:cNvSpPr txBox="1">
                <a:spLocks/>
              </p:cNvSpPr>
              <p:nvPr/>
            </p:nvSpPr>
            <p:spPr>
              <a:xfrm>
                <a:off x="1943100" y="2755567"/>
                <a:ext cx="6400800" cy="5742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bn-BD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r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,  </m:t>
                    </m:r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2000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endParaRPr lang="bn-BD" sz="2000" dirty="0" smtClean="0">
                  <a:solidFill>
                    <a:schemeClr val="tx1"/>
                  </a:solidFill>
                </a:endParaRPr>
              </a:p>
              <a:p>
                <a:pPr algn="l"/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Subtit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3100" y="2755567"/>
                <a:ext cx="6400800" cy="574236"/>
              </a:xfrm>
              <a:prstGeom prst="rect">
                <a:avLst/>
              </a:prstGeom>
              <a:blipFill rotWithShape="1">
                <a:blip r:embed="rId8"/>
                <a:stretch>
                  <a:fillRect l="-1048" b="-76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Subtitle 3"/>
              <p:cNvSpPr txBox="1">
                <a:spLocks/>
              </p:cNvSpPr>
              <p:nvPr/>
            </p:nvSpPr>
            <p:spPr>
              <a:xfrm>
                <a:off x="1752600" y="3331615"/>
                <a:ext cx="6400800" cy="5742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bn-BD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r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,  </m:t>
                    </m:r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2000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endParaRPr lang="bn-BD" sz="2000" dirty="0" smtClean="0">
                  <a:solidFill>
                    <a:schemeClr val="tx1"/>
                  </a:solidFill>
                </a:endParaRPr>
              </a:p>
              <a:p>
                <a:pPr algn="l"/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Subtit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331615"/>
                <a:ext cx="6400800" cy="574236"/>
              </a:xfrm>
              <a:prstGeom prst="rect">
                <a:avLst/>
              </a:prstGeom>
              <a:blipFill rotWithShape="1">
                <a:blip r:embed="rId9"/>
                <a:stretch>
                  <a:fillRect l="-1048" b="-76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Subtitle 3"/>
              <p:cNvSpPr txBox="1">
                <a:spLocks/>
              </p:cNvSpPr>
              <p:nvPr/>
            </p:nvSpPr>
            <p:spPr>
              <a:xfrm>
                <a:off x="1752600" y="4038600"/>
                <a:ext cx="6400800" cy="5742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bn-BD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r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,  </m:t>
                    </m:r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2000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3</m:t>
                    </m:r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endParaRPr lang="bn-BD" sz="2000" dirty="0" smtClean="0">
                  <a:solidFill>
                    <a:schemeClr val="tx1"/>
                  </a:solidFill>
                </a:endParaRPr>
              </a:p>
              <a:p>
                <a:pPr algn="l"/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Subtit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038600"/>
                <a:ext cx="6400800" cy="574236"/>
              </a:xfrm>
              <a:prstGeom prst="rect">
                <a:avLst/>
              </a:prstGeom>
              <a:blipFill rotWithShape="1">
                <a:blip r:embed="rId10"/>
                <a:stretch>
                  <a:fillRect l="-1048" b="-744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Subtitle 3"/>
              <p:cNvSpPr txBox="1">
                <a:spLocks/>
              </p:cNvSpPr>
              <p:nvPr/>
            </p:nvSpPr>
            <p:spPr>
              <a:xfrm>
                <a:off x="1780953" y="4724400"/>
                <a:ext cx="6400800" cy="5742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bn-BD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r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,  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𝑏</m:t>
                            </m:r>
                          </m:den>
                        </m:f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𝑎</m:t>
                            </m:r>
                          </m:den>
                        </m:f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US" sz="2000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𝑎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𝑏</m:t>
                            </m:r>
                          </m:den>
                        </m:f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endParaRPr lang="bn-BD" sz="2000" dirty="0" smtClean="0">
                  <a:solidFill>
                    <a:schemeClr val="tx1"/>
                  </a:solidFill>
                </a:endParaRPr>
              </a:p>
              <a:p>
                <a:pPr algn="l"/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Subtit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953" y="4724400"/>
                <a:ext cx="6400800" cy="574236"/>
              </a:xfrm>
              <a:prstGeom prst="rect">
                <a:avLst/>
              </a:prstGeom>
              <a:blipFill rotWithShape="1">
                <a:blip r:embed="rId11"/>
                <a:stretch>
                  <a:fillRect l="-952" b="-787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405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7" grpId="0" build="p"/>
      <p:bldP spid="18" grpId="0" build="p"/>
      <p:bldP spid="20" grpId="0" build="p"/>
      <p:bldP spid="21" grpId="0" build="p"/>
      <p:bldP spid="2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Subtitle 3"/>
              <p:cNvSpPr txBox="1">
                <a:spLocks/>
              </p:cNvSpPr>
              <p:nvPr/>
            </p:nvSpPr>
            <p:spPr>
              <a:xfrm>
                <a:off x="1447800" y="1403614"/>
                <a:ext cx="6400800" cy="5742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bn-BD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r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,  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𝑎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𝑏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e>
                    </m:d>
                    <m:r>
                      <a:rPr lang="en-US" sz="2000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𝑎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𝑎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endParaRPr lang="bn-BD" sz="2000" dirty="0" smtClean="0">
                  <a:solidFill>
                    <a:schemeClr val="tx1"/>
                  </a:solidFill>
                </a:endParaRPr>
              </a:p>
              <a:p>
                <a:pPr algn="l"/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Subtit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03614"/>
                <a:ext cx="6400800" cy="574236"/>
              </a:xfrm>
              <a:prstGeom prst="rect">
                <a:avLst/>
              </a:prstGeom>
              <a:blipFill rotWithShape="1">
                <a:blip r:embed="rId2"/>
                <a:stretch>
                  <a:fillRect l="-1048" b="-787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ubtitle 3"/>
              <p:cNvSpPr txBox="1">
                <a:spLocks/>
              </p:cNvSpPr>
              <p:nvPr/>
            </p:nvSpPr>
            <p:spPr>
              <a:xfrm>
                <a:off x="1447800" y="2286000"/>
                <a:ext cx="4595037" cy="5742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bn-BD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r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, 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𝑏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𝑏</m:t>
                            </m:r>
                          </m:den>
                        </m:f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𝑎</m:t>
                            </m:r>
                          </m:den>
                        </m:f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𝑎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endParaRPr lang="bn-BD" sz="2000" dirty="0" smtClean="0">
                  <a:solidFill>
                    <a:schemeClr val="tx1"/>
                  </a:solidFill>
                </a:endParaRPr>
              </a:p>
              <a:p>
                <a:pPr algn="l"/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Subtit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286000"/>
                <a:ext cx="4595037" cy="574236"/>
              </a:xfrm>
              <a:prstGeom prst="rect">
                <a:avLst/>
              </a:prstGeom>
              <a:blipFill rotWithShape="1">
                <a:blip r:embed="rId3"/>
                <a:stretch>
                  <a:fillRect l="-1461" b="-787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Subtitle 3"/>
              <p:cNvSpPr txBox="1">
                <a:spLocks/>
              </p:cNvSpPr>
              <p:nvPr/>
            </p:nvSpPr>
            <p:spPr>
              <a:xfrm>
                <a:off x="1333500" y="3200400"/>
                <a:ext cx="6629400" cy="533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bn-BD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r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, 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𝑏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   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𝑏𝑢𝑡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d>
                          <m:d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𝑏</m:t>
                                </m:r>
                              </m:den>
                            </m:f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</m:den>
                            </m:f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𝑏</m:t>
                                </m:r>
                              </m:den>
                            </m:f>
                            <m: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≠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e>
                        </m:d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𝑏𝑒𝑐𝑎𝑢𝑠𝑒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𝑎𝑏𝑠𝑒𝑛𝑡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Subtit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00" y="3200400"/>
                <a:ext cx="6629400" cy="533400"/>
              </a:xfrm>
              <a:prstGeom prst="rect">
                <a:avLst/>
              </a:prstGeom>
              <a:blipFill rotWithShape="1">
                <a:blip r:embed="rId4"/>
                <a:stretch>
                  <a:fillRect l="-6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Subtitle 3"/>
              <p:cNvSpPr txBox="1">
                <a:spLocks/>
              </p:cNvSpPr>
              <p:nvPr/>
            </p:nvSpPr>
            <p:spPr>
              <a:xfrm>
                <a:off x="1421219" y="4114800"/>
                <a:ext cx="2766237" cy="5742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∴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Subtit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219" y="4114800"/>
                <a:ext cx="2766237" cy="574236"/>
              </a:xfrm>
              <a:prstGeom prst="rect">
                <a:avLst/>
              </a:prstGeom>
              <a:blipFill rotWithShape="1">
                <a:blip r:embed="rId5"/>
                <a:stretch>
                  <a:fillRect t="-53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828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761999" y="1219200"/>
            <a:ext cx="1676401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n-BD" sz="2400" u="sng" dirty="0" smtClean="0">
                <a:latin typeface="NikoshBAN" pitchFamily="2" charset="0"/>
                <a:cs typeface="NikoshBAN" pitchFamily="2" charset="0"/>
              </a:rPr>
              <a:t>সমাধান </a:t>
            </a:r>
            <a:r>
              <a:rPr lang="en-US" sz="2400" u="sng" dirty="0" err="1" smtClean="0">
                <a:latin typeface="NikoshBAN" pitchFamily="2" charset="0"/>
                <a:cs typeface="NikoshBAN" pitchFamily="2" charset="0"/>
              </a:rPr>
              <a:t>কর</a:t>
            </a:r>
            <a:endParaRPr lang="en-US" sz="2400" u="sng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itle 1"/>
          <p:cNvSpPr>
            <a:spLocks noGrp="1"/>
          </p:cNvSpPr>
          <p:nvPr/>
        </p:nvSpPr>
        <p:spPr>
          <a:xfrm>
            <a:off x="533400" y="228600"/>
            <a:ext cx="7543800" cy="762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দলীয় কাজ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914400" y="1853610"/>
                <a:ext cx="4724400" cy="685801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bn-BD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7</a:t>
                </a:r>
                <a:r>
                  <a:rPr lang="bn-BD" sz="2000" dirty="0" smtClean="0">
                    <a:solidFill>
                      <a:schemeClr val="tx1"/>
                    </a:solidFill>
                  </a:rPr>
                  <a:t>)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num>
                      <m:den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bn-BD" sz="2000" dirty="0" smtClean="0">
                  <a:solidFill>
                    <a:schemeClr val="tx1"/>
                  </a:solidFill>
                </a:endParaRPr>
              </a:p>
              <a:p>
                <a:pPr algn="l"/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914400" y="1853610"/>
                <a:ext cx="4724400" cy="685801"/>
              </a:xfrm>
              <a:blipFill rotWithShape="1">
                <a:blip r:embed="rId3"/>
                <a:stretch>
                  <a:fillRect l="-1290" b="-46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048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381000"/>
            <a:ext cx="617220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মূল্যায়ন-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18288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4x-1=0</a:t>
            </a:r>
            <a:endParaRPr lang="en-US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761999" y="1219200"/>
            <a:ext cx="1676401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n-BD" sz="2400" u="sng" dirty="0" smtClean="0">
                <a:latin typeface="NikoshBAN" pitchFamily="2" charset="0"/>
                <a:cs typeface="NikoshBAN" pitchFamily="2" charset="0"/>
              </a:rPr>
              <a:t>সমাধান </a:t>
            </a:r>
            <a:r>
              <a:rPr lang="en-US" sz="2400" u="sng" dirty="0" err="1" smtClean="0">
                <a:latin typeface="NikoshBAN" pitchFamily="2" charset="0"/>
                <a:cs typeface="NikoshBAN" pitchFamily="2" charset="0"/>
              </a:rPr>
              <a:t>কর</a:t>
            </a:r>
            <a:endParaRPr lang="en-US" sz="2400" u="sng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0342" y="24384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4x-3x-1=0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43000" y="3048000"/>
                <a:ext cx="1295400" cy="66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2800" dirty="0" smtClean="0"/>
                  <a:t>=1</a:t>
                </a:r>
                <a:endParaRPr 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048000"/>
                <a:ext cx="1295400" cy="668837"/>
              </a:xfrm>
              <a:prstGeom prst="rect">
                <a:avLst/>
              </a:prstGeom>
              <a:blipFill rotWithShape="1">
                <a:blip r:embed="rId2"/>
                <a:stretch>
                  <a:fillRect b="-1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40342" y="3962400"/>
                <a:ext cx="2212458" cy="66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−</m:t>
                    </m:r>
                    <m:r>
                      <a:rPr lang="en-US" sz="2800" b="0" i="1" smtClean="0">
                        <a:latin typeface="Cambria Math"/>
                      </a:rPr>
                      <m:t>2</m:t>
                    </m:r>
                  </m:oMath>
                </a14:m>
                <a:r>
                  <a:rPr lang="en-US" sz="2800" dirty="0" smtClean="0"/>
                  <a:t>=1</a:t>
                </a:r>
                <a:endParaRPr lang="en-US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342" y="3962400"/>
                <a:ext cx="2212458" cy="668837"/>
              </a:xfrm>
              <a:prstGeom prst="rect">
                <a:avLst/>
              </a:prstGeom>
              <a:blipFill rotWithShape="1">
                <a:blip r:embed="rId3"/>
                <a:stretch>
                  <a:fillRect b="-1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703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14400" y="1752600"/>
            <a:ext cx="6858000" cy="762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37191" y="274074"/>
            <a:ext cx="7873409" cy="64032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n-IN" sz="3600" b="1" dirty="0" smtClean="0">
                <a:latin typeface="NikoshBAN" pitchFamily="2" charset="0"/>
                <a:cs typeface="NikoshBAN" pitchFamily="2" charset="0"/>
              </a:rPr>
              <a:t>বাড়ির কাজ</a:t>
            </a:r>
            <a:endParaRPr lang="en-US" sz="3600" b="1" dirty="0">
              <a:latin typeface="NikoshBAN" pitchFamily="2" charset="0"/>
              <a:cs typeface="NikoshBAN" pitchFamily="2" charset="0"/>
            </a:endParaRPr>
          </a:p>
          <a:p>
            <a:pPr algn="just"/>
            <a:endParaRPr lang="en-US" sz="2400" dirty="0" smtClean="0">
              <a:solidFill>
                <a:schemeClr val="accent3">
                  <a:lumMod val="60000"/>
                  <a:lumOff val="40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pPr algn="just"/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ubtitle 3"/>
              <p:cNvSpPr txBox="1">
                <a:spLocks/>
              </p:cNvSpPr>
              <p:nvPr/>
            </p:nvSpPr>
            <p:spPr>
              <a:xfrm>
                <a:off x="737191" y="2330303"/>
                <a:ext cx="6400800" cy="685801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bn-BD" sz="2000" dirty="0" smtClean="0"/>
                  <a:t> </a:t>
                </a:r>
                <a:r>
                  <a:rPr lang="en-US" sz="2000" dirty="0" smtClean="0"/>
                  <a:t>7</a:t>
                </a:r>
                <a:r>
                  <a:rPr lang="bn-BD" sz="2000" dirty="0" smtClean="0"/>
                  <a:t>)</a:t>
                </a:r>
                <a:r>
                  <a:rPr lang="en-US" sz="2000" dirty="0" smtClean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latin typeface="Cambria Math"/>
                          </a:rPr>
                          <m:t>𝑥</m:t>
                        </m:r>
                        <m:r>
                          <a:rPr lang="en-US" sz="2000" i="1" smtClean="0"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 smtClean="0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00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 smtClean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sSup>
                          <m:sSup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 smtClean="0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bn-BD" sz="2000" dirty="0" smtClean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5" name="Subtit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191" y="2330303"/>
                <a:ext cx="6400800" cy="685801"/>
              </a:xfrm>
              <a:prstGeom prst="rect">
                <a:avLst/>
              </a:prstGeom>
              <a:blipFill rotWithShape="1">
                <a:blip r:embed="rId2"/>
                <a:stretch>
                  <a:fillRect l="-857" b="-46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Subtitle 3"/>
              <p:cNvSpPr txBox="1">
                <a:spLocks/>
              </p:cNvSpPr>
              <p:nvPr/>
            </p:nvSpPr>
            <p:spPr>
              <a:xfrm>
                <a:off x="761999" y="1676401"/>
                <a:ext cx="6400800" cy="574236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bn-BD" sz="2000" dirty="0" smtClean="0"/>
                  <a:t> </a:t>
                </a:r>
                <a:r>
                  <a:rPr lang="en-US" sz="2000" dirty="0" smtClean="0"/>
                  <a:t>6</a:t>
                </a:r>
                <a:r>
                  <a:rPr lang="bn-BD" sz="2000" dirty="0" smtClean="0"/>
                  <a:t>)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latin typeface="Cambria Math"/>
                          </a:rPr>
                          <m:t>𝑥</m:t>
                        </m:r>
                        <m:r>
                          <a:rPr lang="en-US" sz="2000" i="1" smtClean="0"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000" i="1" smtClean="0"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00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latin typeface="Cambria Math"/>
                          </a:rPr>
                          <m:t>𝑥</m:t>
                        </m:r>
                        <m:r>
                          <a:rPr lang="en-US" sz="2000" i="1" smtClean="0"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sz="2000" i="1" smtClean="0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2000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 smtClean="0">
                            <a:latin typeface="Cambria Math"/>
                          </a:rPr>
                          <m:t>𝑥</m:t>
                        </m:r>
                        <m:r>
                          <a:rPr lang="en-US" sz="2000" i="1" smtClean="0"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latin typeface="Cambria Math"/>
                          </a:rPr>
                          <m:t>3</m:t>
                        </m:r>
                        <m:r>
                          <a:rPr lang="en-US" sz="2000" i="1" smtClean="0">
                            <a:latin typeface="Cambria Math"/>
                          </a:rPr>
                          <m:t>𝑎</m:t>
                        </m:r>
                        <m:r>
                          <a:rPr lang="en-US" sz="2000" i="1" smtClean="0">
                            <a:latin typeface="Cambria Math"/>
                          </a:rPr>
                          <m:t>−</m:t>
                        </m:r>
                        <m:r>
                          <a:rPr lang="en-US" sz="2000" i="1" smtClean="0">
                            <a:latin typeface="Cambria Math"/>
                          </a:rPr>
                          <m:t>3</m:t>
                        </m:r>
                        <m:r>
                          <a:rPr lang="en-US" sz="200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sz="2000" i="1" smtClean="0">
                            <a:latin typeface="Cambria Math"/>
                          </a:rPr>
                          <m:t>𝑎</m:t>
                        </m:r>
                        <m:r>
                          <a:rPr lang="en-US" sz="2000" i="1" smtClean="0">
                            <a:latin typeface="Cambria Math"/>
                          </a:rPr>
                          <m:t>+</m:t>
                        </m:r>
                        <m:r>
                          <a:rPr lang="en-US" sz="2000" i="1" smtClean="0"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000" i="1" smtClean="0">
                        <a:latin typeface="Cambria Math"/>
                      </a:rPr>
                      <m:t>=</m:t>
                    </m:r>
                    <m:r>
                      <a:rPr lang="en-US" sz="2000" i="1" smtClean="0">
                        <a:latin typeface="Cambria Math"/>
                      </a:rPr>
                      <m:t>0</m:t>
                    </m:r>
                  </m:oMath>
                </a14:m>
                <a:endParaRPr lang="bn-BD" sz="2000" dirty="0" smtClean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7" name="Subtit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9" y="1676401"/>
                <a:ext cx="6400800" cy="574236"/>
              </a:xfrm>
              <a:prstGeom prst="rect">
                <a:avLst/>
              </a:prstGeom>
              <a:blipFill rotWithShape="1">
                <a:blip r:embed="rId3"/>
                <a:stretch>
                  <a:fillRect l="-762" b="-75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087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1361</TotalTime>
  <Words>471</Words>
  <Application>Microsoft Office PowerPoint</Application>
  <PresentationFormat>On-screen Show (4:3)</PresentationFormat>
  <Paragraphs>43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স্বাগতম</vt:lpstr>
      <vt:lpstr>ফকরুল আমিন ইন্সট্রাক্টর (গণিত) নারায়ণগঞ্জ টেকনিক্যাল স্কুল এন্ড কলেজ  </vt:lpstr>
      <vt:lpstr>PowerPoint Presentation</vt:lpstr>
      <vt:lpstr>পাঠ শেষে শিক্ষার্থীরা -------------</vt:lpstr>
      <vt:lpstr>উপস্থাপন</vt:lpstr>
      <vt:lpstr>PowerPoint Presentation</vt:lpstr>
      <vt:lpstr>PowerPoint Presentation</vt:lpstr>
      <vt:lpstr>PowerPoint Presentation</vt:lpstr>
      <vt:lpstr>PowerPoint Presentation</vt:lpstr>
      <vt:lpstr>সবাইকে অনেক অনেক ধন্যবাদ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স্বাগতম</dc:title>
  <dc:creator>User.TTTC</dc:creator>
  <cp:lastModifiedBy>PRINCIPAL</cp:lastModifiedBy>
  <cp:revision>287</cp:revision>
  <dcterms:created xsi:type="dcterms:W3CDTF">2006-08-16T00:00:00Z</dcterms:created>
  <dcterms:modified xsi:type="dcterms:W3CDTF">2023-11-08T11:11:08Z</dcterms:modified>
</cp:coreProperties>
</file>