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1"/>
  </p:notesMasterIdLst>
  <p:sldIdLst>
    <p:sldId id="277" r:id="rId2"/>
    <p:sldId id="274" r:id="rId3"/>
    <p:sldId id="284" r:id="rId4"/>
    <p:sldId id="280" r:id="rId5"/>
    <p:sldId id="281" r:id="rId6"/>
    <p:sldId id="282" r:id="rId7"/>
    <p:sldId id="283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/>
        </p14:section>
        <p14:section name="Getting Started, Built for Touch, Highlight and Add Notes, Transitions, Morph" id="{B9B51309-D148-4332-87C2-07BE32FBCA3B}">
          <p14:sldIdLst>
            <p14:sldId id="277"/>
            <p14:sldId id="274"/>
            <p14:sldId id="284"/>
            <p14:sldId id="280"/>
            <p14:sldId id="281"/>
            <p14:sldId id="282"/>
            <p14:sldId id="283"/>
            <p14:sldId id="285"/>
            <p14:sldId id="286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472A"/>
    <a:srgbClr val="D24726"/>
    <a:srgbClr val="FF9B45"/>
    <a:srgbClr val="DD462F"/>
    <a:srgbClr val="F8CFB6"/>
    <a:srgbClr val="F8CAB6"/>
    <a:srgbClr val="923922"/>
    <a:srgbClr val="404040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4214" autoAdjust="0"/>
  </p:normalViewPr>
  <p:slideViewPr>
    <p:cSldViewPr snapToGrid="0">
      <p:cViewPr varScale="1">
        <p:scale>
          <a:sx n="75" d="100"/>
          <a:sy n="75" d="100"/>
        </p:scale>
        <p:origin x="60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7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4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50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3717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5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897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820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750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30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09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5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95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50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4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6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9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14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slideLayout" Target="../slideLayouts/slideLayout1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20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theme" Target="../theme/theme1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1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18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8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1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AD4C254C-E345-9CB8-C70C-F1FBB1AD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11" y="1238354"/>
            <a:ext cx="10749367" cy="1208868"/>
          </a:xfrm>
        </p:spPr>
        <p:txBody>
          <a:bodyPr/>
          <a:lstStyle/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EF55081-AA94-424A-72A8-640BBD167F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1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7A49AA7-BA22-BE24-EC45-DD16FC3F6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407" y="165113"/>
            <a:ext cx="10749367" cy="1208868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শিক্ষক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পরিচয়ঃ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AF1F5F-AAA3-CA7E-3066-19AC72892FD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82407" y="1373981"/>
            <a:ext cx="10193338" cy="535337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2000" kern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800" kern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>
                <a:solidFill>
                  <a:schemeClr val="tx1"/>
                </a:solidFill>
              </a:rPr>
              <a:t>• </a:t>
            </a:r>
            <a:r>
              <a:rPr lang="en-US" sz="3600" dirty="0" err="1">
                <a:solidFill>
                  <a:schemeClr val="tx1"/>
                </a:solidFill>
              </a:rPr>
              <a:t>নাসরিন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সুলতানা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•</a:t>
            </a:r>
            <a:r>
              <a:rPr lang="en-US" sz="3200" dirty="0">
                <a:solidFill>
                  <a:schemeClr val="tx1"/>
                </a:solidFill>
                <a:latin typeface="Abadi" panose="02000000000000000000" pitchFamily="2" charset="0"/>
                <a:ea typeface="Abadi" panose="02000000000000000000" pitchFamily="2" charset="0"/>
              </a:rPr>
              <a:t>চীফ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ইনস্ট্রাক্টর</a:t>
            </a:r>
            <a:r>
              <a:rPr lang="en-US" sz="3600" dirty="0">
                <a:solidFill>
                  <a:schemeClr val="tx1"/>
                </a:solidFill>
              </a:rPr>
              <a:t> (</a:t>
            </a:r>
            <a:r>
              <a:rPr lang="en-US" sz="3600" dirty="0" err="1">
                <a:solidFill>
                  <a:schemeClr val="tx1"/>
                </a:solidFill>
              </a:rPr>
              <a:t>রেডিও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এন্ড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টিভি</a:t>
            </a:r>
            <a:r>
              <a:rPr lang="en-US" sz="3600" dirty="0">
                <a:solidFill>
                  <a:schemeClr val="tx1"/>
                </a:solidFill>
              </a:rPr>
              <a:t>) 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• </a:t>
            </a:r>
            <a:r>
              <a:rPr lang="en-US" sz="3600" dirty="0" err="1">
                <a:solidFill>
                  <a:schemeClr val="tx1"/>
                </a:solidFill>
              </a:rPr>
              <a:t>নারায়ণগঞ্জ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সরকারি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টেকনিক্যাল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স্কুল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এন্ড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কলেজ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</a:p>
          <a:p>
            <a:r>
              <a:rPr lang="en-US" sz="3600" dirty="0" err="1">
                <a:solidFill>
                  <a:schemeClr val="tx1"/>
                </a:solidFill>
              </a:rPr>
              <a:t>বিষয়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পরিচয়ঃ</a:t>
            </a:r>
            <a:endParaRPr lang="en-US" sz="3600" dirty="0">
              <a:solidFill>
                <a:schemeClr val="tx1"/>
              </a:solidFill>
            </a:endParaRPr>
          </a:p>
          <a:p>
            <a:r>
              <a:rPr lang="en-US" sz="3600" dirty="0">
                <a:solidFill>
                  <a:schemeClr val="tx1"/>
                </a:solidFill>
              </a:rPr>
              <a:t>• ট্রেড-১(</a:t>
            </a:r>
            <a:r>
              <a:rPr lang="en-US" sz="3600" dirty="0" err="1">
                <a:solidFill>
                  <a:schemeClr val="tx1"/>
                </a:solidFill>
              </a:rPr>
              <a:t>প্রথম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পত্র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• </a:t>
            </a:r>
            <a:r>
              <a:rPr lang="en-US" sz="3600" dirty="0" err="1">
                <a:solidFill>
                  <a:schemeClr val="tx1"/>
                </a:solidFill>
              </a:rPr>
              <a:t>নবম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শ্রেণি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11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965" y="0"/>
            <a:ext cx="10461835" cy="1139285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/>
                </a:solidFill>
              </a:rPr>
              <a:t>পুনরালোচনাঃ</a:t>
            </a:r>
            <a:endParaRPr lang="en-US" sz="4000" dirty="0">
              <a:solidFill>
                <a:schemeClr val="accent3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BCD62-D13A-62C5-6755-EB052EF57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966" y="1701044"/>
            <a:ext cx="10408067" cy="45584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• </a:t>
            </a:r>
            <a:r>
              <a:rPr lang="en-US" sz="3600" dirty="0" err="1">
                <a:solidFill>
                  <a:schemeClr val="tx1"/>
                </a:solidFill>
              </a:rPr>
              <a:t>হ্যান্ড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টুলস</a:t>
            </a:r>
            <a:r>
              <a:rPr lang="en-US" sz="3600" dirty="0">
                <a:solidFill>
                  <a:schemeClr val="tx1"/>
                </a:solidFill>
              </a:rPr>
              <a:t> ও </a:t>
            </a:r>
            <a:r>
              <a:rPr lang="en-US" sz="3600" dirty="0" err="1">
                <a:solidFill>
                  <a:schemeClr val="tx1"/>
                </a:solidFill>
              </a:rPr>
              <a:t>পরিমাপক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যন্ত্র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সমূহের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ফাংশন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এবং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ব্যবহার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পদ্ধতি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সম্পর্কে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আলোচনা</a:t>
            </a:r>
            <a:r>
              <a:rPr lang="en-US" sz="3600" dirty="0">
                <a:solidFill>
                  <a:schemeClr val="tx1"/>
                </a:solidFill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21441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86" y="0"/>
            <a:ext cx="10110862" cy="1271376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আজকের</a:t>
            </a:r>
            <a:r>
              <a:rPr lang="en-US" sz="3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বিষয়ঃ</a:t>
            </a:r>
            <a:r>
              <a:rPr lang="en-US" sz="3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ইলেকট্রিক্যাল</a:t>
            </a:r>
            <a:r>
              <a:rPr lang="en-US" sz="3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কোয়ান্টিটিস</a:t>
            </a:r>
            <a:r>
              <a:rPr lang="en-US" sz="36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9CF420-F277-191E-862E-F916C67A9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85" y="1722964"/>
            <a:ext cx="10403119" cy="455847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• </a:t>
            </a:r>
            <a:r>
              <a:rPr lang="en-US" sz="3200" dirty="0" err="1">
                <a:solidFill>
                  <a:schemeClr val="tx1"/>
                </a:solidFill>
              </a:rPr>
              <a:t>ইলেকট্রিক্যাল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কোয়ান্টিটিস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কী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</a:p>
          <a:p>
            <a:r>
              <a:rPr lang="en-US" sz="3200" dirty="0" err="1">
                <a:solidFill>
                  <a:schemeClr val="tx1"/>
                </a:solidFill>
              </a:rPr>
              <a:t>উঃ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ইলেকট্রিক্যাল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কোয়ান্টিটিস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বৈদ্যুতিক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বৈশিষ্ট্য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হলো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বৈদ্যুতিক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কারেন্ট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পরিচালনা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করার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ক্ষমতা</a:t>
            </a:r>
            <a:r>
              <a:rPr lang="en-US" sz="3200" dirty="0">
                <a:solidFill>
                  <a:schemeClr val="tx1"/>
                </a:solidFill>
              </a:rPr>
              <a:t>। </a:t>
            </a:r>
            <a:r>
              <a:rPr lang="en-US" sz="3200" dirty="0" err="1">
                <a:solidFill>
                  <a:schemeClr val="tx1"/>
                </a:solidFill>
              </a:rPr>
              <a:t>যেমনঃ</a:t>
            </a:r>
            <a:r>
              <a:rPr lang="en-US" sz="3200" dirty="0">
                <a:solidFill>
                  <a:schemeClr val="tx1"/>
                </a:solidFill>
              </a:rPr>
              <a:t>- </a:t>
            </a:r>
            <a:r>
              <a:rPr lang="en-US" sz="3200" dirty="0" err="1">
                <a:solidFill>
                  <a:schemeClr val="tx1"/>
                </a:solidFill>
              </a:rPr>
              <a:t>প্রতিরোধ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ক্ষমতা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বৈদ্যুতিক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পরিবাহীতা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প্রতিরোধের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তাপমাত্রা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সহগ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ডাই</a:t>
            </a:r>
            <a:r>
              <a:rPr lang="en-US" sz="3200" dirty="0">
                <a:solidFill>
                  <a:schemeClr val="tx1"/>
                </a:solidFill>
              </a:rPr>
              <a:t> –</a:t>
            </a:r>
            <a:r>
              <a:rPr lang="en-US" sz="3200" dirty="0" err="1">
                <a:solidFill>
                  <a:schemeClr val="tx1"/>
                </a:solidFill>
              </a:rPr>
              <a:t>ইলেকট্রিক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শক্তি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এবং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থার্মাল-ইলেকট্রোনাইজেশন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ইত্যাদি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ইলেকট্রিক্যাল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কোয়ান্টিটিস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নামে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পরিচিত</a:t>
            </a:r>
            <a:r>
              <a:rPr lang="en-US" sz="3200" dirty="0">
                <a:solidFill>
                  <a:schemeClr val="tx1"/>
                </a:solidFill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5182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44F9BA1D-13C5-CC0B-A3F3-1CCF086B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033" y="0"/>
            <a:ext cx="10209931" cy="1337421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/>
                </a:solidFill>
              </a:rPr>
              <a:t>ভোল্টেজ</a:t>
            </a:r>
            <a:r>
              <a:rPr lang="en-US" sz="3600" dirty="0">
                <a:solidFill>
                  <a:schemeClr val="accent3"/>
                </a:solidFill>
              </a:rPr>
              <a:t>, </a:t>
            </a:r>
            <a:r>
              <a:rPr lang="en-US" sz="3600" dirty="0" err="1">
                <a:solidFill>
                  <a:schemeClr val="accent3"/>
                </a:solidFill>
              </a:rPr>
              <a:t>কারেন্ট</a:t>
            </a:r>
            <a:r>
              <a:rPr lang="en-US" sz="3600" dirty="0">
                <a:solidFill>
                  <a:schemeClr val="accent3"/>
                </a:solidFill>
              </a:rPr>
              <a:t> ও </a:t>
            </a:r>
            <a:r>
              <a:rPr lang="en-US" sz="3600" dirty="0" err="1">
                <a:solidFill>
                  <a:schemeClr val="accent3"/>
                </a:solidFill>
              </a:rPr>
              <a:t>রেজিস্ট্যান্সের</a:t>
            </a:r>
            <a:r>
              <a:rPr lang="en-US" sz="3600" dirty="0">
                <a:solidFill>
                  <a:schemeClr val="accent3"/>
                </a:solidFill>
              </a:rPr>
              <a:t> </a:t>
            </a:r>
            <a:r>
              <a:rPr lang="en-US" sz="3600" dirty="0" err="1">
                <a:solidFill>
                  <a:schemeClr val="accent3"/>
                </a:solidFill>
              </a:rPr>
              <a:t>মধ্যে</a:t>
            </a:r>
            <a:r>
              <a:rPr lang="en-US" sz="3600" dirty="0">
                <a:solidFill>
                  <a:schemeClr val="accent3"/>
                </a:solidFill>
              </a:rPr>
              <a:t> </a:t>
            </a:r>
            <a:r>
              <a:rPr lang="en-US" sz="3600" dirty="0" err="1">
                <a:solidFill>
                  <a:schemeClr val="accent3"/>
                </a:solidFill>
              </a:rPr>
              <a:t>সম্পর্কঃ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943937-B1EC-E030-8891-AEFF19FC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033" y="1618488"/>
            <a:ext cx="10368794" cy="4558475"/>
          </a:xfrm>
        </p:spPr>
        <p:txBody>
          <a:bodyPr>
            <a:normAutofit fontScale="92500"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• (V)</a:t>
            </a:r>
            <a:r>
              <a:rPr lang="en-US" sz="3200" dirty="0" err="1">
                <a:solidFill>
                  <a:schemeClr val="tx1"/>
                </a:solidFill>
              </a:rPr>
              <a:t>ভোল্টেজঃ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বৈদ্যুতিক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ক্ষেত্রের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দুটি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প্রান্তের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মধ্যে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চার্জের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সম্ভাব্য</a:t>
            </a:r>
            <a:r>
              <a:rPr lang="en-US" sz="3200" dirty="0">
                <a:solidFill>
                  <a:schemeClr val="tx1"/>
                </a:solidFill>
              </a:rPr>
              <a:t>	   </a:t>
            </a:r>
            <a:r>
              <a:rPr lang="en-US" sz="3200" dirty="0" err="1">
                <a:solidFill>
                  <a:schemeClr val="tx1"/>
                </a:solidFill>
              </a:rPr>
              <a:t>পার্থক্যের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পরিমাণকে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ভোল্টেজ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বলে</a:t>
            </a:r>
            <a:r>
              <a:rPr lang="en-US" sz="3200" dirty="0">
                <a:solidFill>
                  <a:schemeClr val="tx1"/>
                </a:solidFill>
              </a:rPr>
              <a:t>। </a:t>
            </a:r>
            <a:r>
              <a:rPr lang="en-US" sz="3200" dirty="0" err="1">
                <a:solidFill>
                  <a:schemeClr val="tx1"/>
                </a:solidFill>
              </a:rPr>
              <a:t>এর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একক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ভোল্ট</a:t>
            </a:r>
            <a:r>
              <a:rPr lang="en-US" sz="3200" dirty="0">
                <a:solidFill>
                  <a:schemeClr val="tx1"/>
                </a:solidFill>
              </a:rPr>
              <a:t>(Volt).</a:t>
            </a:r>
          </a:p>
          <a:p>
            <a:r>
              <a:rPr lang="en-US" sz="3200" dirty="0">
                <a:solidFill>
                  <a:schemeClr val="tx1"/>
                </a:solidFill>
              </a:rPr>
              <a:t>•(I) </a:t>
            </a:r>
            <a:r>
              <a:rPr lang="en-US" sz="3200" dirty="0" err="1">
                <a:solidFill>
                  <a:schemeClr val="tx1"/>
                </a:solidFill>
              </a:rPr>
              <a:t>কারেন্টঃ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কোনো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বৈদ্যুতিক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বর্তনীতে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পরিবাহির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মধ্যে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দিয়ে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একক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সময়ে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ইলেকট্রনের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প্রবাহ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কারেন্ট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বলে</a:t>
            </a:r>
            <a:r>
              <a:rPr lang="en-US" sz="3200" dirty="0">
                <a:solidFill>
                  <a:schemeClr val="tx1"/>
                </a:solidFill>
              </a:rPr>
              <a:t>। </a:t>
            </a:r>
            <a:r>
              <a:rPr lang="en-US" sz="3200" dirty="0" err="1">
                <a:solidFill>
                  <a:schemeClr val="tx1"/>
                </a:solidFill>
              </a:rPr>
              <a:t>এর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একক</a:t>
            </a:r>
            <a:r>
              <a:rPr lang="en-US" sz="3200" dirty="0">
                <a:solidFill>
                  <a:schemeClr val="tx1"/>
                </a:solidFill>
              </a:rPr>
              <a:t> (Ampere).</a:t>
            </a:r>
          </a:p>
          <a:p>
            <a:r>
              <a:rPr lang="en-US" sz="3200" dirty="0">
                <a:solidFill>
                  <a:schemeClr val="tx1"/>
                </a:solidFill>
              </a:rPr>
              <a:t>•(R)</a:t>
            </a:r>
            <a:r>
              <a:rPr lang="en-US" sz="3200" dirty="0" err="1">
                <a:solidFill>
                  <a:schemeClr val="tx1"/>
                </a:solidFill>
              </a:rPr>
              <a:t>রেজিস্ট্যান্সঃ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কোনো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পরিবাহীর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মধ্য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দিয়ে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কারেন্ট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প্রবাহিত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হওয়ার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সময়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পরিবাহী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পদার্থের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যে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বৈশিষ্ট্য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ধর্মের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কারণে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এটা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বাধাগ্রস্থ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হয়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তাকে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রেজিস্ট্যান্স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বলে</a:t>
            </a:r>
            <a:r>
              <a:rPr lang="en-US" sz="3200" dirty="0">
                <a:solidFill>
                  <a:schemeClr val="tx1"/>
                </a:solidFill>
              </a:rPr>
              <a:t>। </a:t>
            </a:r>
            <a:r>
              <a:rPr lang="en-US" sz="3200" dirty="0" err="1">
                <a:solidFill>
                  <a:schemeClr val="tx1"/>
                </a:solidFill>
              </a:rPr>
              <a:t>এর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একক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ওহম</a:t>
            </a:r>
            <a:r>
              <a:rPr lang="en-US" sz="3200" dirty="0">
                <a:solidFill>
                  <a:schemeClr val="tx1"/>
                </a:solidFill>
              </a:rPr>
              <a:t>(ohm). </a:t>
            </a:r>
          </a:p>
        </p:txBody>
      </p:sp>
    </p:spTree>
    <p:extLst>
      <p:ext uri="{BB962C8B-B14F-4D97-AF65-F5344CB8AC3E}">
        <p14:creationId xmlns:p14="http://schemas.microsoft.com/office/powerpoint/2010/main" val="418395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CD67423-3C69-882D-E4C3-7A7D73AF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0942" y="0"/>
            <a:ext cx="10472859" cy="1337421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/>
                </a:solidFill>
              </a:rPr>
              <a:t>ওহমের</a:t>
            </a:r>
            <a:r>
              <a:rPr lang="en-US" sz="3600" dirty="0">
                <a:solidFill>
                  <a:schemeClr val="accent3"/>
                </a:solidFill>
              </a:rPr>
              <a:t> </a:t>
            </a:r>
            <a:r>
              <a:rPr lang="en-US" sz="3600" dirty="0" err="1">
                <a:solidFill>
                  <a:schemeClr val="accent3"/>
                </a:solidFill>
              </a:rPr>
              <a:t>সূত্রঃ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9DE15-9BEC-D02D-420B-237EBEB9A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942" y="1800114"/>
            <a:ext cx="10594464" cy="455847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• </a:t>
            </a:r>
            <a:r>
              <a:rPr lang="en-US" sz="3200" dirty="0" err="1">
                <a:solidFill>
                  <a:schemeClr val="tx1"/>
                </a:solidFill>
              </a:rPr>
              <a:t>নির্দিষ্ট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তাপমাত্রায়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কোনো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একটি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পরিবাহীর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মধ্যে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দিয়ে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যে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কারেন্ট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প্রবাহিত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হয়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তা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পরিবাহীর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দুই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প্রান্তের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বিভব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পার্থক্যের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সাথে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সমানুপাতিক</a:t>
            </a:r>
            <a:r>
              <a:rPr lang="en-US" sz="3200" dirty="0">
                <a:solidFill>
                  <a:schemeClr val="tx1"/>
                </a:solidFill>
              </a:rPr>
              <a:t>।</a:t>
            </a:r>
          </a:p>
          <a:p>
            <a:r>
              <a:rPr lang="en-US" sz="3200" i="1" dirty="0">
                <a:solidFill>
                  <a:schemeClr val="tx1"/>
                </a:solidFill>
              </a:rPr>
              <a:t>V= </a:t>
            </a:r>
            <a:r>
              <a:rPr lang="en-US" sz="3200" i="1" dirty="0" err="1">
                <a:solidFill>
                  <a:schemeClr val="tx1"/>
                </a:solidFill>
              </a:rPr>
              <a:t>lR</a:t>
            </a:r>
            <a:endParaRPr lang="en-US" sz="3200" i="1" dirty="0">
              <a:solidFill>
                <a:schemeClr val="tx1"/>
              </a:solidFill>
            </a:endParaRPr>
          </a:p>
          <a:p>
            <a:r>
              <a:rPr lang="en-US" sz="3200" i="1" dirty="0">
                <a:solidFill>
                  <a:schemeClr val="tx1"/>
                </a:solidFill>
              </a:rPr>
              <a:t>I= V/R</a:t>
            </a:r>
          </a:p>
          <a:p>
            <a:r>
              <a:rPr lang="en-US" sz="3200" i="1" dirty="0">
                <a:solidFill>
                  <a:schemeClr val="tx1"/>
                </a:solidFill>
              </a:rPr>
              <a:t>R= V/ I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51D66C-8C44-7121-23B8-69B97032F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367" y="3362032"/>
            <a:ext cx="2497120" cy="299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426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B0264AA-0634-A5E7-5347-3E63A6637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9688" y="0"/>
            <a:ext cx="10474113" cy="1287887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/>
                </a:solidFill>
                <a:latin typeface="+mn-lt"/>
              </a:rPr>
              <a:t>বাড়ির</a:t>
            </a:r>
            <a:r>
              <a:rPr lang="en-US" sz="4000" dirty="0">
                <a:solidFill>
                  <a:schemeClr val="accent3"/>
                </a:solidFill>
                <a:latin typeface="+mn-lt"/>
              </a:rPr>
              <a:t> </a:t>
            </a:r>
            <a:r>
              <a:rPr lang="en-US" sz="4000" dirty="0" err="1">
                <a:solidFill>
                  <a:schemeClr val="accent3"/>
                </a:solidFill>
                <a:latin typeface="+mn-lt"/>
              </a:rPr>
              <a:t>কাজঃ</a:t>
            </a:r>
            <a:endParaRPr lang="en-US" sz="4000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9CA086-D4A0-2F46-5302-19C9B9F6B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43" y="1618488"/>
            <a:ext cx="10474113" cy="45584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• </a:t>
            </a:r>
            <a:r>
              <a:rPr lang="en-US" sz="3600" dirty="0" err="1">
                <a:solidFill>
                  <a:schemeClr val="tx1"/>
                </a:solidFill>
              </a:rPr>
              <a:t>ইলেকট্রিক্যাল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কোয়ান্টিটিস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ব্যাখ্যা</a:t>
            </a:r>
            <a:r>
              <a:rPr lang="en-US" sz="3600" dirty="0">
                <a:solidFill>
                  <a:schemeClr val="tx1"/>
                </a:solidFill>
              </a:rPr>
              <a:t> ।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• </a:t>
            </a:r>
            <a:r>
              <a:rPr lang="en-US" sz="3600" dirty="0" err="1">
                <a:solidFill>
                  <a:schemeClr val="tx1"/>
                </a:solidFill>
              </a:rPr>
              <a:t>ওহমের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সূত্র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বর্ণনা</a:t>
            </a:r>
            <a:r>
              <a:rPr lang="en-US" sz="3600" dirty="0">
                <a:solidFill>
                  <a:schemeClr val="tx1"/>
                </a:solidFill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130228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9656-4119-DE30-A38E-CD8284BD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83" y="0"/>
            <a:ext cx="10363118" cy="1386956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/>
                </a:solidFill>
              </a:rPr>
              <a:t>পরবর্তী</a:t>
            </a:r>
            <a:r>
              <a:rPr lang="en-US" sz="4000" dirty="0">
                <a:solidFill>
                  <a:schemeClr val="accent3"/>
                </a:solidFill>
              </a:rPr>
              <a:t> </a:t>
            </a:r>
            <a:r>
              <a:rPr lang="en-US" sz="4000" dirty="0" err="1">
                <a:solidFill>
                  <a:schemeClr val="accent3"/>
                </a:solidFill>
              </a:rPr>
              <a:t>ক্লাসের</a:t>
            </a:r>
            <a:r>
              <a:rPr lang="en-US" sz="4000" dirty="0">
                <a:solidFill>
                  <a:schemeClr val="accent3"/>
                </a:solidFill>
              </a:rPr>
              <a:t> </a:t>
            </a:r>
            <a:r>
              <a:rPr lang="en-US" sz="4000" dirty="0" err="1">
                <a:solidFill>
                  <a:schemeClr val="accent3"/>
                </a:solidFill>
              </a:rPr>
              <a:t>বিষয়ঃ</a:t>
            </a:r>
            <a:r>
              <a:rPr lang="en-US" sz="4000" dirty="0">
                <a:solidFill>
                  <a:schemeClr val="accent3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1A376-F96A-2353-76EF-131F05796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41" y="2299525"/>
            <a:ext cx="10363117" cy="455847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পরিমাপক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যন্ত্র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এর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প্রকারভেদ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আলোচনা</a:t>
            </a:r>
            <a:r>
              <a:rPr lang="en-US" sz="3600" dirty="0">
                <a:solidFill>
                  <a:schemeClr val="tx1"/>
                </a:solidFill>
              </a:rPr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1756860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931E-3F59-57AE-7CB5-C1852466D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196" y="-1651138"/>
            <a:ext cx="10749367" cy="1208868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EC03460-2B14-EAB5-A5F5-06E12DA5BE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311523660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495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Droplet</vt:lpstr>
      <vt:lpstr>PowerPoint Presentation</vt:lpstr>
      <vt:lpstr>শিক্ষক পরিচয়ঃ</vt:lpstr>
      <vt:lpstr>পুনরালোচনাঃ</vt:lpstr>
      <vt:lpstr>আজকের বিষয়ঃ “ইলেকট্রিক্যাল কোয়ান্টিটিস”</vt:lpstr>
      <vt:lpstr>ভোল্টেজ, কারেন্ট ও রেজিস্ট্যান্সের মধ্যে সম্পর্কঃ</vt:lpstr>
      <vt:lpstr>ওহমের সূত্রঃ</vt:lpstr>
      <vt:lpstr>বাড়ির কাজঃ</vt:lpstr>
      <vt:lpstr>পরবর্তী ক্লাসের বিষয়ঃ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das</dc:creator>
  <cp:keywords/>
  <cp:lastModifiedBy>Guest User</cp:lastModifiedBy>
  <cp:revision>10</cp:revision>
  <dcterms:created xsi:type="dcterms:W3CDTF">2023-11-07T05:59:10Z</dcterms:created>
  <dcterms:modified xsi:type="dcterms:W3CDTF">2023-11-07T17:29:33Z</dcterms:modified>
  <cp:version/>
</cp:coreProperties>
</file>